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75" r:id="rId2"/>
    <p:sldId id="467" r:id="rId3"/>
    <p:sldId id="623" r:id="rId4"/>
    <p:sldId id="624" r:id="rId5"/>
    <p:sldId id="626" r:id="rId6"/>
    <p:sldId id="627" r:id="rId7"/>
    <p:sldId id="625" r:id="rId8"/>
    <p:sldId id="606" r:id="rId9"/>
    <p:sldId id="632" r:id="rId10"/>
    <p:sldId id="613" r:id="rId11"/>
    <p:sldId id="633" r:id="rId12"/>
    <p:sldId id="595" r:id="rId13"/>
    <p:sldId id="614" r:id="rId14"/>
    <p:sldId id="635" r:id="rId15"/>
    <p:sldId id="619" r:id="rId16"/>
    <p:sldId id="621" r:id="rId17"/>
    <p:sldId id="601" r:id="rId18"/>
    <p:sldId id="628" r:id="rId19"/>
    <p:sldId id="630" r:id="rId20"/>
    <p:sldId id="631" r:id="rId21"/>
    <p:sldId id="620" r:id="rId22"/>
    <p:sldId id="636" r:id="rId23"/>
    <p:sldId id="590" r:id="rId24"/>
    <p:sldId id="596" r:id="rId25"/>
    <p:sldId id="622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A37"/>
    <a:srgbClr val="FFFFFF"/>
    <a:srgbClr val="E6E6E6"/>
    <a:srgbClr val="F8F8F8"/>
    <a:srgbClr val="F4F4F4"/>
    <a:srgbClr val="284352"/>
    <a:srgbClr val="000000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76311" autoAdjust="0"/>
  </p:normalViewPr>
  <p:slideViewPr>
    <p:cSldViewPr snapToGrid="0">
      <p:cViewPr varScale="1">
        <p:scale>
          <a:sx n="88" d="100"/>
          <a:sy n="88" d="100"/>
        </p:scale>
        <p:origin x="166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fields\Desktop\ADAC%20Temp%20Analysis%20(1)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48702458160953"/>
          <c:y val="0.10725686001860314"/>
          <c:w val="0.61585374105524437"/>
          <c:h val="0.7524004668074527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'[ADAC Temp Analysis (1) (1).xlsx]SD2'!$C$12</c:f>
              <c:strCache>
                <c:ptCount val="1"/>
                <c:pt idx="0">
                  <c:v>Depth (meters from surface)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'[ADAC Temp Analysis (1) (1).xlsx]SD2'!$D$13:$D$17</c:f>
                <c:numCache>
                  <c:formatCode>General</c:formatCode>
                  <c:ptCount val="5"/>
                  <c:pt idx="0">
                    <c:v>0.27016926953210352</c:v>
                  </c:pt>
                  <c:pt idx="1">
                    <c:v>0.18115593143288936</c:v>
                  </c:pt>
                  <c:pt idx="2">
                    <c:v>6.6467908259394984E-2</c:v>
                  </c:pt>
                  <c:pt idx="3">
                    <c:v>6.0444151347285209E-2</c:v>
                  </c:pt>
                  <c:pt idx="4">
                    <c:v>5.7433237635908532E-2</c:v>
                  </c:pt>
                </c:numCache>
              </c:numRef>
            </c:plus>
            <c:minus>
              <c:numRef>
                <c:f>'[ADAC Temp Analysis (1) (1).xlsx]SD2'!$D$13:$D$17</c:f>
                <c:numCache>
                  <c:formatCode>General</c:formatCode>
                  <c:ptCount val="5"/>
                  <c:pt idx="0">
                    <c:v>0.27016926953210352</c:v>
                  </c:pt>
                  <c:pt idx="1">
                    <c:v>0.18115593143288936</c:v>
                  </c:pt>
                  <c:pt idx="2">
                    <c:v>6.6467908259394984E-2</c:v>
                  </c:pt>
                  <c:pt idx="3">
                    <c:v>6.0444151347285209E-2</c:v>
                  </c:pt>
                  <c:pt idx="4">
                    <c:v>5.7433237635908532E-2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'[ADAC Temp Analysis (1) (1).xlsx]SD2'!$B$13:$B$17</c:f>
              <c:numCache>
                <c:formatCode>General</c:formatCode>
                <c:ptCount val="5"/>
                <c:pt idx="0">
                  <c:v>14.597922837100381</c:v>
                </c:pt>
                <c:pt idx="1">
                  <c:v>13.363176149649338</c:v>
                </c:pt>
                <c:pt idx="2">
                  <c:v>11.897708495713022</c:v>
                </c:pt>
                <c:pt idx="3">
                  <c:v>9.4271745908024105</c:v>
                </c:pt>
                <c:pt idx="4">
                  <c:v>9.2170420888544253</c:v>
                </c:pt>
              </c:numCache>
            </c:numRef>
          </c:xVal>
          <c:yVal>
            <c:numRef>
              <c:f>'[ADAC Temp Analysis (1) (1).xlsx]SD2'!$C$13:$C$17</c:f>
              <c:numCache>
                <c:formatCode>General</c:formatCode>
                <c:ptCount val="5"/>
                <c:pt idx="0">
                  <c:v>0.15</c:v>
                </c:pt>
                <c:pt idx="1">
                  <c:v>0.61</c:v>
                </c:pt>
                <c:pt idx="2">
                  <c:v>1.1000000000000001</c:v>
                </c:pt>
                <c:pt idx="3">
                  <c:v>1.4</c:v>
                </c:pt>
                <c:pt idx="4">
                  <c:v>1.7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AA3-4BF8-91B1-A22759794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2171007"/>
        <c:axId val="1052158111"/>
      </c:scatterChart>
      <c:valAx>
        <c:axId val="1052171007"/>
        <c:scaling>
          <c:orientation val="minMax"/>
          <c:max val="15"/>
          <c:min val="9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 smtClean="0">
                    <a:solidFill>
                      <a:schemeClr val="tx1"/>
                    </a:solidFill>
                    <a:latin typeface="+mn-lt"/>
                  </a:rPr>
                  <a:t>Temp </a:t>
                </a:r>
                <a:r>
                  <a:rPr lang="en-US" sz="1400" dirty="0">
                    <a:solidFill>
                      <a:schemeClr val="tx1"/>
                    </a:solidFill>
                    <a:latin typeface="+mn-lt"/>
                  </a:rPr>
                  <a:t>(˚C)</a:t>
                </a:r>
              </a:p>
            </c:rich>
          </c:tx>
          <c:layout>
            <c:manualLayout>
              <c:xMode val="edge"/>
              <c:yMode val="edge"/>
              <c:x val="0.29098427538025906"/>
              <c:y val="2.61783926913500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158111"/>
        <c:crosses val="autoZero"/>
        <c:crossBetween val="midCat"/>
      </c:valAx>
      <c:valAx>
        <c:axId val="1052158111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Depth (meters from surface)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17100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0"/>
  </c:chart>
  <c:spPr>
    <a:solidFill>
      <a:srgbClr val="222A37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6/1/2021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202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Copepods are the bottom</a:t>
            </a:r>
            <a:r>
              <a:rPr lang="en-US" baseline="0" dirty="0" smtClean="0"/>
              <a:t> of the LIPID</a:t>
            </a:r>
            <a:r>
              <a:rPr lang="en-US" dirty="0" smtClean="0"/>
              <a:t> base</a:t>
            </a:r>
            <a:r>
              <a:rPr lang="en-US" baseline="0" dirty="0" smtClean="0"/>
              <a:t> of the food web</a:t>
            </a:r>
          </a:p>
          <a:p>
            <a:r>
              <a:rPr lang="en-US" dirty="0" smtClean="0"/>
              <a:t>Copepods are 75% fat</a:t>
            </a:r>
          </a:p>
          <a:p>
            <a:r>
              <a:rPr lang="en-US" baseline="0" dirty="0" smtClean="0"/>
              <a:t>Good copepod years = good fish years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694387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Copepods have complex life cycles and Movement patterns.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Copepods like many Arctic animals sleep through the winter. The reside at 1/2km +depth</a:t>
            </a:r>
            <a:r>
              <a:rPr lang="en-US" baseline="0" dirty="0" smtClean="0"/>
              <a:t>.  </a:t>
            </a:r>
            <a:r>
              <a:rPr lang="en-US" dirty="0" smtClean="0"/>
              <a:t>Sometime in March they wake up, molt to become adults,</a:t>
            </a:r>
            <a:r>
              <a:rPr lang="en-US" baseline="0" dirty="0" smtClean="0"/>
              <a:t> mate and send the eggs off to the surface. On the way up they hatch into nauplii stages. 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As</a:t>
            </a:r>
            <a:r>
              <a:rPr lang="en-US" baseline="0" dirty="0" smtClean="0"/>
              <a:t> the ice melts and sun hits the upper ocean, the phytoplankton bloom and the copepods feed and grow.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April/May they begin to vertically migrate – these can be 50-100m/day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June/July the water column becomes stratified with a strong temperature gradient with depth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September the pre-adults go back down (500m) for diapause.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0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164704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Previous study have confined</a:t>
            </a:r>
            <a:r>
              <a:rPr lang="en-US" baseline="0" dirty="0" smtClean="0"/>
              <a:t> copepods to a uniform Oil Concentration.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892418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designed our experiments</a:t>
            </a:r>
            <a:r>
              <a:rPr lang="en-US" baseline="0" dirty="0" smtClean="0"/>
              <a:t> to allow copepods to move away from/towards the oil.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573323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37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011441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50843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771334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946621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33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631925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071205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Oil Only Treatment.  Oil concentrations start out low</a:t>
            </a:r>
            <a:r>
              <a:rPr lang="en-US" baseline="0" dirty="0" smtClean="0"/>
              <a:t> and slowly increase over time as the oil constituents enter the water column.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w/Dispersants.  Oil quickly moves into the water and to a much greater depth.  Oil levels reach high concentration which decrease over time.  </a:t>
            </a:r>
          </a:p>
          <a:p>
            <a:r>
              <a:rPr lang="en-US" baseline="0" dirty="0" smtClean="0"/>
              <a:t>***Oil Concentrations are always 10-100X of those in Oil Only Treatments.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54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54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Designed experiments</a:t>
            </a:r>
            <a:r>
              <a:rPr lang="en-US" baseline="0" dirty="0" smtClean="0"/>
              <a:t> simulating summer stratification to see if:</a:t>
            </a:r>
          </a:p>
          <a:p>
            <a:r>
              <a:rPr lang="en-US" baseline="0" dirty="0" smtClean="0"/>
              <a:t>1) Oil remained confined in the upper water column</a:t>
            </a:r>
          </a:p>
          <a:p>
            <a:r>
              <a:rPr lang="en-US" baseline="0" dirty="0" smtClean="0"/>
              <a:t>2) Copepods above the thermocline would cross the thermocline to escape the oil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16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80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Bullet </a:t>
            </a:r>
            <a:r>
              <a:rPr lang="en-US" dirty="0" smtClean="0"/>
              <a:t>1/2 </a:t>
            </a:r>
            <a:r>
              <a:rPr lang="en-US" dirty="0"/>
              <a:t>– </a:t>
            </a:r>
            <a:r>
              <a:rPr lang="en-US" dirty="0" smtClean="0"/>
              <a:t>Copepods</a:t>
            </a:r>
            <a:r>
              <a:rPr lang="en-US" baseline="0" dirty="0" smtClean="0"/>
              <a:t> can avoid oil and if exposed they can recover.</a:t>
            </a:r>
          </a:p>
          <a:p>
            <a:r>
              <a:rPr lang="en-US" baseline="0" dirty="0" smtClean="0"/>
              <a:t>    </a:t>
            </a:r>
            <a:r>
              <a:rPr lang="en-US" dirty="0" smtClean="0"/>
              <a:t>Previous </a:t>
            </a:r>
            <a:r>
              <a:rPr lang="en-US" dirty="0"/>
              <a:t>studies may have over estimated the toxic effects of oil on copepods</a:t>
            </a:r>
          </a:p>
          <a:p>
            <a:r>
              <a:rPr lang="en-US" dirty="0"/>
              <a:t>#3 Dispersants increase the negative effects by a) increasing</a:t>
            </a:r>
            <a:r>
              <a:rPr lang="en-US" baseline="0" dirty="0"/>
              <a:t> the oil concentrations b) bringing the oil deeper in the water</a:t>
            </a:r>
          </a:p>
          <a:p>
            <a:r>
              <a:rPr lang="en-US" baseline="0" dirty="0"/>
              <a:t>#4 Oil attaches to the copepods and is ingested by the copepods.  This has the potential for greater impact on higher trophic levels.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0227959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401112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952202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7155990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067243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00029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3344" y="283776"/>
            <a:ext cx="11726918" cy="582308"/>
          </a:xfrm>
        </p:spPr>
        <p:txBody>
          <a:bodyPr>
            <a:noAutofit/>
          </a:bodyPr>
          <a:lstStyle>
            <a:lvl1pPr>
              <a:defRPr sz="40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866084"/>
            <a:ext cx="12192000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5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6" cstate="screen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0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8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8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.xml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48" y="1976981"/>
            <a:ext cx="10553976" cy="162260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ADAC Year 7 Annual </a:t>
            </a:r>
            <a:r>
              <a:rPr lang="en-US" sz="3600" dirty="0" smtClean="0"/>
              <a:t>Meeting  </a:t>
            </a:r>
            <a:r>
              <a:rPr lang="en-US" sz="2700" dirty="0" smtClean="0">
                <a:solidFill>
                  <a:srgbClr val="00B0F0"/>
                </a:solidFill>
              </a:rPr>
              <a:t>...</a:t>
            </a:r>
            <a:r>
              <a:rPr lang="en-US" sz="2700" dirty="0">
                <a:solidFill>
                  <a:srgbClr val="00B0F0"/>
                </a:solidFill>
              </a:rPr>
              <a:t>Via Conference Call, 2-3 June 2021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200" b="1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3200" dirty="0"/>
              <a:t>.</a:t>
            </a:r>
            <a:endParaRPr lang="en-US" sz="30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148" y="3955849"/>
            <a:ext cx="6882589" cy="2248617"/>
          </a:xfrm>
        </p:spPr>
        <p:txBody>
          <a:bodyPr>
            <a:noAutofit/>
          </a:bodyPr>
          <a:lstStyle/>
          <a:p>
            <a:r>
              <a:rPr lang="en-US" sz="1800" dirty="0"/>
              <a:t>PI: Dr. Christoph Aeppli, </a:t>
            </a:r>
            <a:r>
              <a:rPr lang="en-US" sz="1800" dirty="0" err="1"/>
              <a:t>caeppli@bigelow.org</a:t>
            </a:r>
            <a:r>
              <a:rPr lang="en-US" sz="1800" dirty="0"/>
              <a:t> </a:t>
            </a:r>
          </a:p>
          <a:p>
            <a:r>
              <a:rPr lang="en-US" sz="1800" dirty="0"/>
              <a:t>Co-PI: Dr. David Fields, </a:t>
            </a:r>
            <a:r>
              <a:rPr lang="en-US" sz="1800" dirty="0" err="1"/>
              <a:t>dflelds@bigelow.org</a:t>
            </a:r>
            <a:endParaRPr lang="en-US" sz="1800" dirty="0"/>
          </a:p>
          <a:p>
            <a:r>
              <a:rPr lang="en-US" sz="1800" dirty="0"/>
              <a:t>Technicians: Maura </a:t>
            </a:r>
            <a:r>
              <a:rPr lang="en-US" sz="1800" dirty="0" err="1"/>
              <a:t>Niemisto</a:t>
            </a:r>
            <a:r>
              <a:rPr lang="en-US" sz="1800" dirty="0"/>
              <a:t>, Erin </a:t>
            </a:r>
            <a:r>
              <a:rPr lang="en-US" sz="1800" dirty="0" err="1"/>
              <a:t>Beirne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Project Champion: CAPT Kirsten R. Trego </a:t>
            </a:r>
          </a:p>
          <a:p>
            <a:r>
              <a:rPr lang="en-US" sz="1800" dirty="0"/>
              <a:t>Advisory Group: Dr. Robyn </a:t>
            </a:r>
            <a:r>
              <a:rPr lang="en-US" sz="1800" dirty="0" err="1"/>
              <a:t>Conmy</a:t>
            </a:r>
            <a:r>
              <a:rPr lang="en-US" sz="1800" dirty="0"/>
              <a:t>, EPA</a:t>
            </a:r>
          </a:p>
          <a:p>
            <a:r>
              <a:rPr lang="en-US" sz="1800" dirty="0"/>
              <a:t>Greg </a:t>
            </a:r>
            <a:r>
              <a:rPr lang="en-US" sz="1800" dirty="0" smtClean="0"/>
              <a:t>Hall, </a:t>
            </a:r>
            <a:r>
              <a:rPr lang="en-US" sz="1800" dirty="0"/>
              <a:t>USCG Academy </a:t>
            </a:r>
            <a:endParaRPr lang="en-US" sz="1800" dirty="0" smtClean="0"/>
          </a:p>
          <a:p>
            <a:r>
              <a:rPr lang="en-US" sz="1800" dirty="0" smtClean="0"/>
              <a:t>Sarah Allan, </a:t>
            </a:r>
            <a:r>
              <a:rPr lang="en-US" sz="1800" dirty="0"/>
              <a:t>NOAA </a:t>
            </a:r>
          </a:p>
        </p:txBody>
      </p:sp>
      <p:pic>
        <p:nvPicPr>
          <p:cNvPr id="5" name="Picture 2" descr="D:\Data\Disk 2\Animal Pictures\Copepod Pictures\Calanus glacialis\Calanus darkfield.tif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0288" y="3653987"/>
            <a:ext cx="4300339" cy="258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0272045" y="5859227"/>
            <a:ext cx="1440161" cy="0"/>
          </a:xfrm>
          <a:prstGeom prst="lin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630487" y="583513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 mm</a:t>
            </a:r>
          </a:p>
        </p:txBody>
      </p:sp>
    </p:spTree>
    <p:extLst>
      <p:ext uri="{BB962C8B-B14F-4D97-AF65-F5344CB8AC3E}">
        <p14:creationId xmlns:p14="http://schemas.microsoft.com/office/powerpoint/2010/main" val="99351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16" y="494619"/>
            <a:ext cx="6771101" cy="628990"/>
          </a:xfrm>
        </p:spPr>
        <p:txBody>
          <a:bodyPr anchor="t">
            <a:normAutofit fontScale="90000"/>
          </a:bodyPr>
          <a:lstStyle/>
          <a:p>
            <a:r>
              <a:rPr lang="en-US" b="0" u="sng" dirty="0">
                <a:latin typeface="+mn-lt"/>
              </a:rPr>
              <a:t>Copepods</a:t>
            </a:r>
            <a:r>
              <a:rPr lang="en-US" b="0" dirty="0">
                <a:latin typeface="+mn-lt"/>
              </a:rPr>
              <a:t> are the base </a:t>
            </a:r>
            <a:r>
              <a:rPr lang="en-US" b="0" dirty="0" smtClean="0">
                <a:latin typeface="+mn-lt"/>
              </a:rPr>
              <a:t>of </a:t>
            </a:r>
            <a:r>
              <a:rPr lang="en-US" b="0" dirty="0">
                <a:latin typeface="+mn-lt"/>
              </a:rPr>
              <a:t>the Arctic food web.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76775" y="5211365"/>
            <a:ext cx="1054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Arctic Tern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334175" y="1115164"/>
            <a:ext cx="7857825" cy="5608054"/>
            <a:chOff x="4334175" y="1121738"/>
            <a:chExt cx="7857825" cy="5608054"/>
          </a:xfrm>
        </p:grpSpPr>
        <p:pic>
          <p:nvPicPr>
            <p:cNvPr id="1028" name="Picture 4" descr="Arctic cod, Boreogadus saida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54564" y="3406494"/>
              <a:ext cx="1162232" cy="448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result for bowhead whale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34175" y="2368248"/>
              <a:ext cx="2298880" cy="753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Image result for beluga whale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0797" y="1121738"/>
              <a:ext cx="877735" cy="617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age result for walrus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372" y="1697411"/>
              <a:ext cx="952256" cy="482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Image result for arctic ter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7570" y="4644923"/>
              <a:ext cx="905633" cy="490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Image result for polar ber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7652" y="1130182"/>
              <a:ext cx="1151370" cy="647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Image result for ring seal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3162" y="1636885"/>
              <a:ext cx="789604" cy="524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Image result for alaskan chard fish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7784" y="3428994"/>
              <a:ext cx="1132163" cy="600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Image result for most important alaskan fish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811938" y="3538712"/>
              <a:ext cx="1011739" cy="26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0895314" y="3878881"/>
              <a:ext cx="804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Pollock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923695" y="2153571"/>
              <a:ext cx="122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Ringed Seal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744" y="2809689"/>
              <a:ext cx="11794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Bow Whale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45682" y="1630923"/>
              <a:ext cx="13470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Beluga Whale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607913" y="1713740"/>
              <a:ext cx="10447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</a:rPr>
                <a:t>Polar Bear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843364" y="1400906"/>
              <a:ext cx="10124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Walrus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416092" y="4070980"/>
              <a:ext cx="5466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Char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75552" y="3825012"/>
              <a:ext cx="10994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Arctic Cod</a:t>
              </a:r>
            </a:p>
          </p:txBody>
        </p:sp>
        <p:pic>
          <p:nvPicPr>
            <p:cNvPr id="1052" name="Picture 28" descr="Image result for most important alaskan fish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8877" y="3297315"/>
              <a:ext cx="1538113" cy="462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9297994" y="3773791"/>
              <a:ext cx="1597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Alaskan Salmon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591987" y="3021417"/>
              <a:ext cx="0" cy="274320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1833203" y="3021417"/>
              <a:ext cx="0" cy="274320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591987" y="2998871"/>
              <a:ext cx="5241216" cy="22546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5567279" y="3244020"/>
              <a:ext cx="3137463" cy="21576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 flipV="1">
              <a:off x="7615060" y="4279303"/>
              <a:ext cx="1099282" cy="11236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 flipV="1">
              <a:off x="6392031" y="1936319"/>
              <a:ext cx="2297403" cy="9938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8288320" y="2153571"/>
              <a:ext cx="401114" cy="7690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endCxn id="1034" idx="2"/>
            </p:cNvCxnSpPr>
            <p:nvPr/>
          </p:nvCxnSpPr>
          <p:spPr>
            <a:xfrm flipV="1">
              <a:off x="8703176" y="2179988"/>
              <a:ext cx="479324" cy="7426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18" idx="1"/>
            </p:cNvCxnSpPr>
            <p:nvPr/>
          </p:nvCxnSpPr>
          <p:spPr>
            <a:xfrm flipV="1">
              <a:off x="8736013" y="2307460"/>
              <a:ext cx="1187682" cy="6227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V="1">
              <a:off x="8767284" y="5096963"/>
              <a:ext cx="2044654" cy="31072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24" idx="2"/>
            </p:cNvCxnSpPr>
            <p:nvPr/>
          </p:nvCxnSpPr>
          <p:spPr>
            <a:xfrm flipH="1" flipV="1">
              <a:off x="8689434" y="4378757"/>
              <a:ext cx="46579" cy="102288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V="1">
              <a:off x="8736013" y="4132789"/>
              <a:ext cx="1119799" cy="12688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8767284" y="4143755"/>
              <a:ext cx="2128030" cy="125788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Picture 2" descr="D:\Data\Disk 2\Animal Pictures\Copepod Pictures\Calanus glacialis\Calanus darkfield.tif">
              <a:extLst>
                <a:ext uri="{FF2B5EF4-FFF2-40B4-BE49-F238E27FC236}">
                  <a16:creationId xmlns:a16="http://schemas.microsoft.com/office/drawing/2014/main" id="{314184B5-A46E-B747-8B13-2F3D32738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9630" y="5512572"/>
              <a:ext cx="2020240" cy="1214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itle 1">
              <a:extLst>
                <a:ext uri="{FF2B5EF4-FFF2-40B4-BE49-F238E27FC236}">
                  <a16:creationId xmlns:a16="http://schemas.microsoft.com/office/drawing/2014/main" id="{BD5D365C-42DC-7149-A94A-5544BB00DE78}"/>
                </a:ext>
              </a:extLst>
            </p:cNvPr>
            <p:cNvSpPr txBox="1">
              <a:spLocks/>
            </p:cNvSpPr>
            <p:nvPr/>
          </p:nvSpPr>
          <p:spPr>
            <a:xfrm>
              <a:off x="9779116" y="5430191"/>
              <a:ext cx="2412884" cy="129960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000" b="1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2000" u="sng" dirty="0"/>
                <a:t>Copepod</a:t>
              </a:r>
            </a:p>
            <a:p>
              <a:r>
                <a:rPr lang="en-US" sz="2000" dirty="0"/>
                <a:t>Species: Calanus</a:t>
              </a:r>
            </a:p>
            <a:p>
              <a:r>
                <a:rPr lang="en-US" sz="2000" dirty="0"/>
                <a:t>Lipid-rich</a:t>
              </a:r>
            </a:p>
            <a:p>
              <a:r>
                <a:rPr lang="en-US" sz="2000" dirty="0"/>
                <a:t>Overwinter at depth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6721ED3-CA9D-C34B-B7B0-07623646FFE2}"/>
              </a:ext>
            </a:extLst>
          </p:cNvPr>
          <p:cNvSpPr txBox="1"/>
          <p:nvPr/>
        </p:nvSpPr>
        <p:spPr>
          <a:xfrm>
            <a:off x="304816" y="1113653"/>
            <a:ext cx="459986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Copepods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Calanus</a:t>
            </a:r>
            <a:r>
              <a:rPr lang="en-US" sz="2000" dirty="0"/>
              <a:t> (adults) are 73% - 80% fat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smtClean="0"/>
              <a:t>Calanus</a:t>
            </a:r>
            <a:r>
              <a:rPr lang="en-US" sz="2000" dirty="0"/>
              <a:t> species are a main driver </a:t>
            </a:r>
            <a:r>
              <a:rPr lang="en-US" sz="2000" dirty="0" smtClean="0"/>
              <a:t>of</a:t>
            </a:r>
            <a:br>
              <a:rPr lang="en-US" sz="2000" dirty="0" smtClean="0"/>
            </a:br>
            <a:r>
              <a:rPr lang="en-US" sz="2000" dirty="0" smtClean="0"/>
              <a:t>    </a:t>
            </a:r>
            <a:r>
              <a:rPr lang="en-US" sz="2000" dirty="0" err="1" smtClean="0"/>
              <a:t>mesozooplankton</a:t>
            </a:r>
            <a:r>
              <a:rPr lang="en-US" sz="2000" dirty="0" smtClean="0"/>
              <a:t> biomass (80%)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Years with high copepod biomass correlates with high fish recruitment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4334175" y="5745480"/>
            <a:ext cx="15941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4220889" y="5225171"/>
            <a:ext cx="2372008" cy="1256779"/>
            <a:chOff x="1711105" y="4772926"/>
            <a:chExt cx="2372008" cy="1256779"/>
          </a:xfrm>
        </p:grpSpPr>
        <p:sp>
          <p:nvSpPr>
            <p:cNvPr id="16" name="Rectangle 15"/>
            <p:cNvSpPr/>
            <p:nvPr/>
          </p:nvSpPr>
          <p:spPr>
            <a:xfrm>
              <a:off x="1711105" y="4808220"/>
              <a:ext cx="2372008" cy="1188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/>
            <p:cNvCxnSpPr/>
            <p:nvPr/>
          </p:nvCxnSpPr>
          <p:spPr>
            <a:xfrm flipH="1">
              <a:off x="2046083" y="4916032"/>
              <a:ext cx="2" cy="9053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046083" y="5810817"/>
              <a:ext cx="1874067" cy="105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265417" y="5752706"/>
              <a:ext cx="13019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Copepod Biomass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 rot="16200000">
              <a:off x="1313448" y="5254500"/>
              <a:ext cx="12401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Fish Recruitment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 flipV="1">
              <a:off x="2172567" y="5096963"/>
              <a:ext cx="1394809" cy="648517"/>
            </a:xfrm>
            <a:prstGeom prst="line">
              <a:avLst/>
            </a:prstGeom>
            <a:ln w="28575">
              <a:solidFill>
                <a:schemeClr val="bg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6" name="Picture 2" descr="Modeling Arctic Zooplankton Biogeography – Dr. Zhixuan Fe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1" t="16198" r="43803" b="30613"/>
          <a:stretch/>
        </p:blipFill>
        <p:spPr bwMode="auto">
          <a:xfrm rot="16200000">
            <a:off x="1161584" y="1203608"/>
            <a:ext cx="1420428" cy="290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4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18" y="527776"/>
            <a:ext cx="12192000" cy="50074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Copepods have complex life cycles and active behavior patterns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982186" y="1538287"/>
            <a:ext cx="11800308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endParaRPr lang="en-US" sz="1600" dirty="0">
              <a:solidFill>
                <a:srgbClr val="FFFF00"/>
              </a:solidFill>
            </a:endParaRPr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endParaRPr lang="en-US" sz="1600" dirty="0">
              <a:solidFill>
                <a:srgbClr val="FFFF00"/>
              </a:solidFill>
            </a:endParaRPr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endParaRPr lang="en-US" sz="1600" dirty="0">
              <a:solidFill>
                <a:srgbClr val="FFFF00"/>
              </a:solidFill>
            </a:endParaRPr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7094" y="44890"/>
            <a:ext cx="4012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2"/>
          <a:stretch/>
        </p:blipFill>
        <p:spPr bwMode="auto">
          <a:xfrm>
            <a:off x="837094" y="1363179"/>
            <a:ext cx="10549498" cy="410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9142" y="5488046"/>
            <a:ext cx="1194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J       F        M             A                   M                J               </a:t>
            </a:r>
            <a:r>
              <a:rPr lang="en-US" dirty="0" err="1" smtClean="0">
                <a:solidFill>
                  <a:srgbClr val="FFFFFF"/>
                </a:solidFill>
              </a:rPr>
              <a:t>J</a:t>
            </a:r>
            <a:r>
              <a:rPr lang="en-US" dirty="0" smtClean="0">
                <a:solidFill>
                  <a:srgbClr val="FFFFFF"/>
                </a:solidFill>
              </a:rPr>
              <a:t>              A                   S                         O                        N            D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3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426480" y="998958"/>
            <a:ext cx="3498762" cy="2642524"/>
            <a:chOff x="4334175" y="1121738"/>
            <a:chExt cx="7596802" cy="5541865"/>
          </a:xfrm>
        </p:grpSpPr>
        <p:pic>
          <p:nvPicPr>
            <p:cNvPr id="1028" name="Picture 4" descr="Arctic cod, Boreogadus saida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54564" y="3406494"/>
              <a:ext cx="1162232" cy="448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result for bowhead whale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34175" y="2368248"/>
              <a:ext cx="2298880" cy="753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Image result for beluga whale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0797" y="1121738"/>
              <a:ext cx="877735" cy="617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age result for walrus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372" y="1697411"/>
              <a:ext cx="952256" cy="482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Image result for arctic ter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7570" y="4644923"/>
              <a:ext cx="905633" cy="490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Image result for polar ber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7652" y="1130182"/>
              <a:ext cx="1151370" cy="647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Image result for ring seal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3162" y="1636885"/>
              <a:ext cx="789604" cy="524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Image result for alaskan chard fish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7784" y="3428994"/>
              <a:ext cx="1132163" cy="600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Image result for most important alaskan fish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811938" y="3538712"/>
              <a:ext cx="1011739" cy="26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0895314" y="3878881"/>
              <a:ext cx="804769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Pollock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923696" y="2153570"/>
              <a:ext cx="1220519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Ringed Seal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876776" y="5211364"/>
              <a:ext cx="1054201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Arctic Tern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743" y="2809690"/>
              <a:ext cx="1179443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Bow Whale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45683" y="1630922"/>
              <a:ext cx="1347016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Beluga Whale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72767" y="1720011"/>
              <a:ext cx="1044784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FFFFFF"/>
                  </a:solidFill>
                </a:rPr>
                <a:t>Polar Bear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815136" y="1221086"/>
              <a:ext cx="1370879" cy="451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Walrus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416091" y="4070979"/>
              <a:ext cx="1128157" cy="451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Char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75552" y="3825013"/>
              <a:ext cx="1099459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Arctic Cod</a:t>
              </a:r>
            </a:p>
          </p:txBody>
        </p:sp>
        <p:pic>
          <p:nvPicPr>
            <p:cNvPr id="1052" name="Picture 28" descr="Image result for most important alaskan fish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8877" y="3297315"/>
              <a:ext cx="1538113" cy="462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9297995" y="3773791"/>
              <a:ext cx="1597319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Alaskan Salmon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591987" y="3021417"/>
              <a:ext cx="0" cy="274320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1833203" y="3021417"/>
              <a:ext cx="0" cy="274320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591987" y="2998871"/>
              <a:ext cx="5241216" cy="22546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5567279" y="3244020"/>
              <a:ext cx="3137463" cy="21576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 flipV="1">
              <a:off x="7615060" y="4279303"/>
              <a:ext cx="1099282" cy="11236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 flipV="1">
              <a:off x="6392030" y="1936318"/>
              <a:ext cx="2317165" cy="10272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8157864" y="1893142"/>
              <a:ext cx="531570" cy="102950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endCxn id="1034" idx="2"/>
            </p:cNvCxnSpPr>
            <p:nvPr/>
          </p:nvCxnSpPr>
          <p:spPr>
            <a:xfrm flipV="1">
              <a:off x="8703176" y="2179988"/>
              <a:ext cx="479324" cy="7426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18" idx="1"/>
            </p:cNvCxnSpPr>
            <p:nvPr/>
          </p:nvCxnSpPr>
          <p:spPr>
            <a:xfrm flipV="1">
              <a:off x="8736013" y="2307460"/>
              <a:ext cx="1187682" cy="6227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V="1">
              <a:off x="8767284" y="5096963"/>
              <a:ext cx="2044654" cy="31072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24" idx="2"/>
            </p:cNvCxnSpPr>
            <p:nvPr/>
          </p:nvCxnSpPr>
          <p:spPr>
            <a:xfrm flipH="1" flipV="1">
              <a:off x="8689434" y="4378757"/>
              <a:ext cx="46579" cy="102288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V="1">
              <a:off x="8736013" y="4132789"/>
              <a:ext cx="1119799" cy="12688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8767284" y="4143755"/>
              <a:ext cx="2128030" cy="125788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Picture 2" descr="D:\Data\Disk 2\Animal Pictures\Copepod Pictures\Calanus glacialis\Calanus darkfield.tif">
              <a:extLst>
                <a:ext uri="{FF2B5EF4-FFF2-40B4-BE49-F238E27FC236}">
                  <a16:creationId xmlns:a16="http://schemas.microsoft.com/office/drawing/2014/main" id="{314184B5-A46E-B747-8B13-2F3D327385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376" r="-967" b="6941"/>
            <a:stretch/>
          </p:blipFill>
          <p:spPr bwMode="auto">
            <a:xfrm>
              <a:off x="7572765" y="5533364"/>
              <a:ext cx="2283045" cy="1130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6721ED3-CA9D-C34B-B7B0-07623646FFE2}"/>
              </a:ext>
            </a:extLst>
          </p:cNvPr>
          <p:cNvSpPr txBox="1"/>
          <p:nvPr/>
        </p:nvSpPr>
        <p:spPr>
          <a:xfrm>
            <a:off x="407522" y="1758335"/>
            <a:ext cx="72487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Research </a:t>
            </a:r>
            <a:r>
              <a:rPr lang="en-US" sz="2800" u="sng" dirty="0" smtClean="0"/>
              <a:t>Questions</a:t>
            </a:r>
          </a:p>
          <a:p>
            <a:pPr algn="ctr"/>
            <a:endParaRPr lang="en-US" sz="2800" u="sng" dirty="0"/>
          </a:p>
          <a:p>
            <a:pPr marL="285750" indent="-285750">
              <a:buFontTx/>
              <a:buChar char="-"/>
            </a:pPr>
            <a:r>
              <a:rPr lang="en-US" sz="2800" dirty="0"/>
              <a:t>Can copepods sense and avoid dissolved or </a:t>
            </a:r>
            <a:r>
              <a:rPr lang="en-US" sz="2800" dirty="0" smtClean="0"/>
              <a:t>dispersed (particulate) </a:t>
            </a:r>
            <a:r>
              <a:rPr lang="en-US" sz="2800" dirty="0"/>
              <a:t>oil</a:t>
            </a:r>
            <a:r>
              <a:rPr lang="en-US" sz="2800" dirty="0" smtClean="0"/>
              <a:t>?</a:t>
            </a:r>
          </a:p>
          <a:p>
            <a:pPr marL="285750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Are copepods spatially separated from dispersed oil during a stratified water column?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2"/>
          <a:stretch/>
        </p:blipFill>
        <p:spPr bwMode="auto">
          <a:xfrm>
            <a:off x="7866410" y="4331797"/>
            <a:ext cx="4142209" cy="209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72140" y="603850"/>
            <a:ext cx="8302981" cy="94773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28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2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721ED3-CA9D-C34B-B7B0-07623646FFE2}"/>
              </a:ext>
            </a:extLst>
          </p:cNvPr>
          <p:cNvSpPr txBox="1"/>
          <p:nvPr/>
        </p:nvSpPr>
        <p:spPr>
          <a:xfrm>
            <a:off x="407522" y="1758335"/>
            <a:ext cx="72487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Research </a:t>
            </a:r>
            <a:r>
              <a:rPr lang="en-US" sz="2800" u="sng" dirty="0" smtClean="0"/>
              <a:t>Questions</a:t>
            </a:r>
          </a:p>
          <a:p>
            <a:pPr algn="ctr"/>
            <a:endParaRPr lang="en-US" sz="2800" u="sng" dirty="0"/>
          </a:p>
          <a:p>
            <a:pPr marL="285750" indent="-285750">
              <a:buFontTx/>
              <a:buChar char="-"/>
            </a:pPr>
            <a:r>
              <a:rPr lang="en-US" sz="2800" dirty="0"/>
              <a:t>Can copepods sense and avoid dissolved or dispersed (particulate) oil?</a:t>
            </a:r>
          </a:p>
          <a:p>
            <a:pPr marL="285750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Are copepods spatially separated from dispersed oil during a stratified water column?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72140" y="603850"/>
            <a:ext cx="8302981" cy="94773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2800" dirty="0"/>
              <a:t>.</a:t>
            </a:r>
            <a:endParaRPr lang="en-US" dirty="0"/>
          </a:p>
        </p:txBody>
      </p:sp>
      <p:pic>
        <p:nvPicPr>
          <p:cNvPr id="5122" name="Picture 2" descr="Rune Bjerke and Elin Eidesvik at C-feed. While salmon fry can eat dry feed from day one, saltwater species need live start-feed. This is now creating a new industry. Phto: Thor Niels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8"/>
          <a:stretch/>
        </p:blipFill>
        <p:spPr bwMode="auto">
          <a:xfrm>
            <a:off x="8053386" y="1345151"/>
            <a:ext cx="3881225" cy="459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86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721ED3-CA9D-C34B-B7B0-07623646FFE2}"/>
              </a:ext>
            </a:extLst>
          </p:cNvPr>
          <p:cNvSpPr txBox="1"/>
          <p:nvPr/>
        </p:nvSpPr>
        <p:spPr>
          <a:xfrm>
            <a:off x="407522" y="1758335"/>
            <a:ext cx="72487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Research </a:t>
            </a:r>
            <a:r>
              <a:rPr lang="en-US" sz="2800" u="sng" dirty="0" smtClean="0"/>
              <a:t>Questions</a:t>
            </a:r>
          </a:p>
          <a:p>
            <a:pPr algn="ctr"/>
            <a:endParaRPr lang="en-US" sz="2800" u="sng" dirty="0"/>
          </a:p>
          <a:p>
            <a:pPr marL="285750" indent="-285750">
              <a:buFontTx/>
              <a:buChar char="-"/>
            </a:pPr>
            <a:r>
              <a:rPr lang="en-US" sz="2800" dirty="0"/>
              <a:t>Can copepods sense and avoid dissolved or particulate oil</a:t>
            </a:r>
            <a:r>
              <a:rPr lang="en-US" sz="2800" dirty="0" smtClean="0"/>
              <a:t>?</a:t>
            </a:r>
          </a:p>
          <a:p>
            <a:pPr marL="285750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Are copepods spatially separated from dispersed oil during a stratified water column?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72140" y="603850"/>
            <a:ext cx="8302981" cy="94773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2800" dirty="0"/>
              <a:t>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20376" y="1916746"/>
            <a:ext cx="5732585" cy="351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7DB1-D2FF-A34D-984E-60E9F2E24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Experimental System</a:t>
            </a:r>
            <a:endParaRPr lang="en-US" dirty="0"/>
          </a:p>
        </p:txBody>
      </p:sp>
      <p:sp>
        <p:nvSpPr>
          <p:cNvPr id="139" name="Text Placeholder 138">
            <a:extLst>
              <a:ext uri="{FF2B5EF4-FFF2-40B4-BE49-F238E27FC236}">
                <a16:creationId xmlns:a16="http://schemas.microsoft.com/office/drawing/2014/main" id="{5796A007-16D4-C149-843A-20A1E4D12B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0A7B692-C6BF-BD45-BE6E-1E23E651AC91}"/>
              </a:ext>
            </a:extLst>
          </p:cNvPr>
          <p:cNvSpPr txBox="1"/>
          <p:nvPr/>
        </p:nvSpPr>
        <p:spPr>
          <a:xfrm>
            <a:off x="138518" y="2135963"/>
            <a:ext cx="3011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cameras – each visualize 10 l</a:t>
            </a:r>
          </a:p>
          <a:p>
            <a:r>
              <a:rPr lang="en-US" dirty="0"/>
              <a:t>Video recorded at 1 Hz simultaneously from all cameras</a:t>
            </a:r>
          </a:p>
          <a:p>
            <a:endParaRPr lang="en-US" dirty="0"/>
          </a:p>
          <a:p>
            <a:r>
              <a:rPr lang="en-US" dirty="0"/>
              <a:t>Lighting is done using IR lights</a:t>
            </a:r>
          </a:p>
          <a:p>
            <a:endParaRPr lang="en-US" dirty="0"/>
          </a:p>
          <a:p>
            <a:r>
              <a:rPr lang="en-US" dirty="0"/>
              <a:t>Oil concentration measured from </a:t>
            </a:r>
            <a:r>
              <a:rPr lang="en-US" dirty="0">
                <a:solidFill>
                  <a:srgbClr val="FF0000"/>
                </a:solidFill>
              </a:rPr>
              <a:t>5 sampling ports</a:t>
            </a:r>
          </a:p>
        </p:txBody>
      </p:sp>
      <p:sp>
        <p:nvSpPr>
          <p:cNvPr id="136" name="Text Placeholder 7">
            <a:extLst>
              <a:ext uri="{FF2B5EF4-FFF2-40B4-BE49-F238E27FC236}">
                <a16:creationId xmlns:a16="http://schemas.microsoft.com/office/drawing/2014/main" id="{93A32E0A-A3C3-234D-9EAB-90E4F0305320}"/>
              </a:ext>
            </a:extLst>
          </p:cNvPr>
          <p:cNvSpPr txBox="1">
            <a:spLocks/>
          </p:cNvSpPr>
          <p:nvPr/>
        </p:nvSpPr>
        <p:spPr>
          <a:xfrm>
            <a:off x="241739" y="1157288"/>
            <a:ext cx="5289632" cy="41222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285750" indent="-285750"/>
            <a:endParaRPr lang="en-US" sz="2400" dirty="0"/>
          </a:p>
        </p:txBody>
      </p:sp>
      <p:pic>
        <p:nvPicPr>
          <p:cNvPr id="2050" name="Picture 2" descr="Simulating the weathering and transport of the Mauritius oil spill - CM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069" y="595163"/>
            <a:ext cx="1565464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54;p13">
            <a:extLst>
              <a:ext uri="{FF2B5EF4-FFF2-40B4-BE49-F238E27FC236}">
                <a16:creationId xmlns:a16="http://schemas.microsoft.com/office/drawing/2014/main" id="{C6D4AACD-4C81-7C41-9F07-E0A400754D89}"/>
              </a:ext>
            </a:extLst>
          </p:cNvPr>
          <p:cNvGrpSpPr/>
          <p:nvPr/>
        </p:nvGrpSpPr>
        <p:grpSpPr>
          <a:xfrm>
            <a:off x="4347493" y="552450"/>
            <a:ext cx="7707818" cy="6191250"/>
            <a:chOff x="2509742" y="260072"/>
            <a:chExt cx="6486044" cy="5764153"/>
          </a:xfrm>
        </p:grpSpPr>
        <p:grpSp>
          <p:nvGrpSpPr>
            <p:cNvPr id="5" name="Google Shape;109;p13">
              <a:extLst>
                <a:ext uri="{FF2B5EF4-FFF2-40B4-BE49-F238E27FC236}">
                  <a16:creationId xmlns:a16="http://schemas.microsoft.com/office/drawing/2014/main" id="{75CE5C36-C652-2740-85A0-0185C8AE789A}"/>
                </a:ext>
              </a:extLst>
            </p:cNvPr>
            <p:cNvGrpSpPr/>
            <p:nvPr/>
          </p:nvGrpSpPr>
          <p:grpSpPr>
            <a:xfrm>
              <a:off x="2509742" y="1809721"/>
              <a:ext cx="1716604" cy="3931361"/>
              <a:chOff x="6189875" y="1127810"/>
              <a:chExt cx="2478850" cy="5250215"/>
            </a:xfrm>
          </p:grpSpPr>
          <p:grpSp>
            <p:nvGrpSpPr>
              <p:cNvPr id="65" name="Google Shape;110;p13">
                <a:extLst>
                  <a:ext uri="{FF2B5EF4-FFF2-40B4-BE49-F238E27FC236}">
                    <a16:creationId xmlns:a16="http://schemas.microsoft.com/office/drawing/2014/main" id="{B4A57550-574A-5A4D-B3C8-B024F00D4373}"/>
                  </a:ext>
                </a:extLst>
              </p:cNvPr>
              <p:cNvGrpSpPr/>
              <p:nvPr/>
            </p:nvGrpSpPr>
            <p:grpSpPr>
              <a:xfrm>
                <a:off x="6205650" y="2545435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5" name="Google Shape;111;p13">
                  <a:extLst>
                    <a:ext uri="{FF2B5EF4-FFF2-40B4-BE49-F238E27FC236}">
                      <a16:creationId xmlns:a16="http://schemas.microsoft.com/office/drawing/2014/main" id="{A614F4C1-7D9E-3C48-8FB2-5808DC1842EA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6" name="Google Shape;112;p13">
                  <a:extLst>
                    <a:ext uri="{FF2B5EF4-FFF2-40B4-BE49-F238E27FC236}">
                      <a16:creationId xmlns:a16="http://schemas.microsoft.com/office/drawing/2014/main" id="{1FE618FA-7C96-0C45-B2CB-5EE30D5F5A19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6" name="Google Shape;113;p13">
                <a:extLst>
                  <a:ext uri="{FF2B5EF4-FFF2-40B4-BE49-F238E27FC236}">
                    <a16:creationId xmlns:a16="http://schemas.microsoft.com/office/drawing/2014/main" id="{2B4D4167-713A-DD46-9F96-5DCF33CCC242}"/>
                  </a:ext>
                </a:extLst>
              </p:cNvPr>
              <p:cNvGrpSpPr/>
              <p:nvPr/>
            </p:nvGrpSpPr>
            <p:grpSpPr>
              <a:xfrm>
                <a:off x="6205650" y="4009710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3" name="Google Shape;114;p13">
                  <a:extLst>
                    <a:ext uri="{FF2B5EF4-FFF2-40B4-BE49-F238E27FC236}">
                      <a16:creationId xmlns:a16="http://schemas.microsoft.com/office/drawing/2014/main" id="{33DFF419-F09A-F447-8604-9AE3525402AC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4" name="Google Shape;115;p13">
                  <a:extLst>
                    <a:ext uri="{FF2B5EF4-FFF2-40B4-BE49-F238E27FC236}">
                      <a16:creationId xmlns:a16="http://schemas.microsoft.com/office/drawing/2014/main" id="{68960D03-1DCA-9D41-9284-AB2A5EB12AF2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7" name="Google Shape;116;p13">
                <a:extLst>
                  <a:ext uri="{FF2B5EF4-FFF2-40B4-BE49-F238E27FC236}">
                    <a16:creationId xmlns:a16="http://schemas.microsoft.com/office/drawing/2014/main" id="{AF003995-59BD-E144-B46C-7EBC07D3F7CF}"/>
                  </a:ext>
                </a:extLst>
              </p:cNvPr>
              <p:cNvGrpSpPr/>
              <p:nvPr/>
            </p:nvGrpSpPr>
            <p:grpSpPr>
              <a:xfrm>
                <a:off x="6205650" y="5473973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1" name="Google Shape;117;p13">
                  <a:extLst>
                    <a:ext uri="{FF2B5EF4-FFF2-40B4-BE49-F238E27FC236}">
                      <a16:creationId xmlns:a16="http://schemas.microsoft.com/office/drawing/2014/main" id="{7FA05C70-301D-F143-88E8-4A5F20402D50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2" name="Google Shape;118;p13">
                  <a:extLst>
                    <a:ext uri="{FF2B5EF4-FFF2-40B4-BE49-F238E27FC236}">
                      <a16:creationId xmlns:a16="http://schemas.microsoft.com/office/drawing/2014/main" id="{A6833533-8FC4-DC45-8223-B683CF50B3AC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8" name="Google Shape;119;p13">
                <a:extLst>
                  <a:ext uri="{FF2B5EF4-FFF2-40B4-BE49-F238E27FC236}">
                    <a16:creationId xmlns:a16="http://schemas.microsoft.com/office/drawing/2014/main" id="{6E18667A-A2EB-D042-9BDE-042E43067FA4}"/>
                  </a:ext>
                </a:extLst>
              </p:cNvPr>
              <p:cNvGrpSpPr/>
              <p:nvPr/>
            </p:nvGrpSpPr>
            <p:grpSpPr>
              <a:xfrm>
                <a:off x="6189875" y="1127810"/>
                <a:ext cx="2478850" cy="904052"/>
                <a:chOff x="6205650" y="2063510"/>
                <a:chExt cx="2478850" cy="904052"/>
              </a:xfrm>
            </p:grpSpPr>
            <p:pic>
              <p:nvPicPr>
                <p:cNvPr id="69" name="Google Shape;120;p13">
                  <a:extLst>
                    <a:ext uri="{FF2B5EF4-FFF2-40B4-BE49-F238E27FC236}">
                      <a16:creationId xmlns:a16="http://schemas.microsoft.com/office/drawing/2014/main" id="{A72F0B3F-2023-384A-ABB3-A1C41C1B86AF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5750" y="2063510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0" name="Google Shape;121;p13">
                  <a:extLst>
                    <a:ext uri="{FF2B5EF4-FFF2-40B4-BE49-F238E27FC236}">
                      <a16:creationId xmlns:a16="http://schemas.microsoft.com/office/drawing/2014/main" id="{83E1D4D7-C95C-DD47-8B8C-D6E6C2357E5F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</p:grpSp>
        <p:pic>
          <p:nvPicPr>
            <p:cNvPr id="7" name="Google Shape;123;p13">
              <a:extLst>
                <a:ext uri="{FF2B5EF4-FFF2-40B4-BE49-F238E27FC236}">
                  <a16:creationId xmlns:a16="http://schemas.microsoft.com/office/drawing/2014/main" id="{5AFC25DF-AD98-9B48-85E6-B60648FE3A12}"/>
                </a:ext>
              </a:extLst>
            </p:cNvPr>
            <p:cNvPicPr preferRelativeResize="0"/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935983" y="260072"/>
              <a:ext cx="3441686" cy="28015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124;p13">
              <a:extLst>
                <a:ext uri="{FF2B5EF4-FFF2-40B4-BE49-F238E27FC236}">
                  <a16:creationId xmlns:a16="http://schemas.microsoft.com/office/drawing/2014/main" id="{B51EA171-F2E0-B04B-83D4-8FC31158DB23}"/>
                </a:ext>
              </a:extLst>
            </p:cNvPr>
            <p:cNvGrpSpPr/>
            <p:nvPr/>
          </p:nvGrpSpPr>
          <p:grpSpPr>
            <a:xfrm>
              <a:off x="6534442" y="671697"/>
              <a:ext cx="1241436" cy="1138016"/>
              <a:chOff x="6241472" y="27071"/>
              <a:chExt cx="2456830" cy="2159423"/>
            </a:xfrm>
          </p:grpSpPr>
          <p:grpSp>
            <p:nvGrpSpPr>
              <p:cNvPr id="16" name="Google Shape;125;p13">
                <a:extLst>
                  <a:ext uri="{FF2B5EF4-FFF2-40B4-BE49-F238E27FC236}">
                    <a16:creationId xmlns:a16="http://schemas.microsoft.com/office/drawing/2014/main" id="{88E312D8-256C-FC40-A448-00FBE3237DE6}"/>
                  </a:ext>
                </a:extLst>
              </p:cNvPr>
              <p:cNvGrpSpPr/>
              <p:nvPr/>
            </p:nvGrpSpPr>
            <p:grpSpPr>
              <a:xfrm>
                <a:off x="7488197" y="27121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48" name="Google Shape;126;p13">
                  <a:extLst>
                    <a:ext uri="{FF2B5EF4-FFF2-40B4-BE49-F238E27FC236}">
                      <a16:creationId xmlns:a16="http://schemas.microsoft.com/office/drawing/2014/main" id="{63F87B46-B07E-F749-81DC-169B0E11DECA}"/>
                    </a:ext>
                  </a:extLst>
                </p:cNvPr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62" name="Google Shape;127;p13">
                    <a:extLst>
                      <a:ext uri="{FF2B5EF4-FFF2-40B4-BE49-F238E27FC236}">
                        <a16:creationId xmlns:a16="http://schemas.microsoft.com/office/drawing/2014/main" id="{653F2E14-3334-BC48-BD59-3F520907CB0E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63" name="Google Shape;128;p13">
                    <a:extLst>
                      <a:ext uri="{FF2B5EF4-FFF2-40B4-BE49-F238E27FC236}">
                        <a16:creationId xmlns:a16="http://schemas.microsoft.com/office/drawing/2014/main" id="{90915AD2-4D7B-CF4F-A65F-55628932353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339514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64" name="Google Shape;129;p13">
                    <a:extLst>
                      <a:ext uri="{FF2B5EF4-FFF2-40B4-BE49-F238E27FC236}">
                        <a16:creationId xmlns:a16="http://schemas.microsoft.com/office/drawing/2014/main" id="{24029DDD-A755-4A4C-9E00-C34877B7399B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1689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49" name="Google Shape;130;p13">
                  <a:extLst>
                    <a:ext uri="{FF2B5EF4-FFF2-40B4-BE49-F238E27FC236}">
                      <a16:creationId xmlns:a16="http://schemas.microsoft.com/office/drawing/2014/main" id="{EE746345-8361-7B48-96AD-2A67E12DD67D}"/>
                    </a:ext>
                  </a:extLst>
                </p:cNvPr>
                <p:cNvSpPr/>
                <p:nvPr/>
              </p:nvSpPr>
              <p:spPr>
                <a:xfrm>
                  <a:off x="7391200" y="1056878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0" name="Google Shape;131;p13">
                  <a:extLst>
                    <a:ext uri="{FF2B5EF4-FFF2-40B4-BE49-F238E27FC236}">
                      <a16:creationId xmlns:a16="http://schemas.microsoft.com/office/drawing/2014/main" id="{F1E82B2E-81EA-F34D-9AC2-9A4A34F572F9}"/>
                    </a:ext>
                  </a:extLst>
                </p:cNvPr>
                <p:cNvSpPr/>
                <p:nvPr/>
              </p:nvSpPr>
              <p:spPr>
                <a:xfrm>
                  <a:off x="7877662" y="10659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1" name="Google Shape;132;p13">
                  <a:extLst>
                    <a:ext uri="{FF2B5EF4-FFF2-40B4-BE49-F238E27FC236}">
                      <a16:creationId xmlns:a16="http://schemas.microsoft.com/office/drawing/2014/main" id="{EC8E551A-9E10-6D4A-A3AD-7DCE49E8274C}"/>
                    </a:ext>
                  </a:extLst>
                </p:cNvPr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2" name="Google Shape;133;p13">
                  <a:extLst>
                    <a:ext uri="{FF2B5EF4-FFF2-40B4-BE49-F238E27FC236}">
                      <a16:creationId xmlns:a16="http://schemas.microsoft.com/office/drawing/2014/main" id="{BB4463CB-5723-E845-B25F-2E2FCC39CFE7}"/>
                    </a:ext>
                  </a:extLst>
                </p:cNvPr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3" name="Google Shape;134;p13">
                  <a:extLst>
                    <a:ext uri="{FF2B5EF4-FFF2-40B4-BE49-F238E27FC236}">
                      <a16:creationId xmlns:a16="http://schemas.microsoft.com/office/drawing/2014/main" id="{620BBE0B-F1C8-794D-B409-636AA20B5381}"/>
                    </a:ext>
                  </a:extLst>
                </p:cNvPr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4" name="Google Shape;135;p13">
                  <a:extLst>
                    <a:ext uri="{FF2B5EF4-FFF2-40B4-BE49-F238E27FC236}">
                      <a16:creationId xmlns:a16="http://schemas.microsoft.com/office/drawing/2014/main" id="{8C709438-2040-DA40-97B9-E4372303DEDD}"/>
                    </a:ext>
                  </a:extLst>
                </p:cNvPr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5" name="Google Shape;136;p13">
                  <a:extLst>
                    <a:ext uri="{FF2B5EF4-FFF2-40B4-BE49-F238E27FC236}">
                      <a16:creationId xmlns:a16="http://schemas.microsoft.com/office/drawing/2014/main" id="{D38E64B0-9D1B-BE4B-92BF-0D2E1B4518BA}"/>
                    </a:ext>
                  </a:extLst>
                </p:cNvPr>
                <p:cNvSpPr txBox="1"/>
                <p:nvPr/>
              </p:nvSpPr>
              <p:spPr>
                <a:xfrm>
                  <a:off x="7379200" y="1047605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1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6" name="Google Shape;137;p13">
                  <a:extLst>
                    <a:ext uri="{FF2B5EF4-FFF2-40B4-BE49-F238E27FC236}">
                      <a16:creationId xmlns:a16="http://schemas.microsoft.com/office/drawing/2014/main" id="{001B01CD-F8E1-6D42-9B56-8883F635599D}"/>
                    </a:ext>
                  </a:extLst>
                </p:cNvPr>
                <p:cNvSpPr txBox="1"/>
                <p:nvPr/>
              </p:nvSpPr>
              <p:spPr>
                <a:xfrm>
                  <a:off x="7865662" y="1056878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2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7" name="Google Shape;138;p13">
                  <a:extLst>
                    <a:ext uri="{FF2B5EF4-FFF2-40B4-BE49-F238E27FC236}">
                      <a16:creationId xmlns:a16="http://schemas.microsoft.com/office/drawing/2014/main" id="{A8607D82-2F20-C746-8E51-3200E447DDF9}"/>
                    </a:ext>
                  </a:extLst>
                </p:cNvPr>
                <p:cNvSpPr txBox="1"/>
                <p:nvPr/>
              </p:nvSpPr>
              <p:spPr>
                <a:xfrm>
                  <a:off x="8325076" y="1294953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3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8" name="Google Shape;139;p13">
                  <a:extLst>
                    <a:ext uri="{FF2B5EF4-FFF2-40B4-BE49-F238E27FC236}">
                      <a16:creationId xmlns:a16="http://schemas.microsoft.com/office/drawing/2014/main" id="{162B0643-0F0B-DB42-B25E-84D7F02D44A2}"/>
                    </a:ext>
                  </a:extLst>
                </p:cNvPr>
                <p:cNvSpPr txBox="1"/>
                <p:nvPr/>
              </p:nvSpPr>
              <p:spPr>
                <a:xfrm>
                  <a:off x="7629800" y="1660069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4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9" name="Google Shape;140;p13">
                  <a:extLst>
                    <a:ext uri="{FF2B5EF4-FFF2-40B4-BE49-F238E27FC236}">
                      <a16:creationId xmlns:a16="http://schemas.microsoft.com/office/drawing/2014/main" id="{7AD0EE08-73ED-D943-962B-E873245230E3}"/>
                    </a:ext>
                  </a:extLst>
                </p:cNvPr>
                <p:cNvSpPr txBox="1"/>
                <p:nvPr/>
              </p:nvSpPr>
              <p:spPr>
                <a:xfrm>
                  <a:off x="7459535" y="1749285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5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0" name="Google Shape;141;p13">
                  <a:extLst>
                    <a:ext uri="{FF2B5EF4-FFF2-40B4-BE49-F238E27FC236}">
                      <a16:creationId xmlns:a16="http://schemas.microsoft.com/office/drawing/2014/main" id="{2927DE46-A1E1-1840-AEDD-5C1972403107}"/>
                    </a:ext>
                  </a:extLst>
                </p:cNvPr>
                <p:cNvSpPr txBox="1"/>
                <p:nvPr/>
              </p:nvSpPr>
              <p:spPr>
                <a:xfrm>
                  <a:off x="7427201" y="1876919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6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1" name="Google Shape;142;p13">
                  <a:extLst>
                    <a:ext uri="{FF2B5EF4-FFF2-40B4-BE49-F238E27FC236}">
                      <a16:creationId xmlns:a16="http://schemas.microsoft.com/office/drawing/2014/main" id="{23CB3672-2CEF-144E-B1AD-2CB698D68666}"/>
                    </a:ext>
                  </a:extLst>
                </p:cNvPr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17" name="Google Shape;143;p13">
                <a:extLst>
                  <a:ext uri="{FF2B5EF4-FFF2-40B4-BE49-F238E27FC236}">
                    <a16:creationId xmlns:a16="http://schemas.microsoft.com/office/drawing/2014/main" id="{E529166A-412A-9B45-A819-694CA0CAD7A1}"/>
                  </a:ext>
                </a:extLst>
              </p:cNvPr>
              <p:cNvGrpSpPr/>
              <p:nvPr/>
            </p:nvGrpSpPr>
            <p:grpSpPr>
              <a:xfrm flipH="1">
                <a:off x="6241472" y="27071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37" name="Google Shape;144;p13">
                  <a:extLst>
                    <a:ext uri="{FF2B5EF4-FFF2-40B4-BE49-F238E27FC236}">
                      <a16:creationId xmlns:a16="http://schemas.microsoft.com/office/drawing/2014/main" id="{6B29AE2C-1ADE-484D-8DFE-67B9B01D2051}"/>
                    </a:ext>
                  </a:extLst>
                </p:cNvPr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45" name="Google Shape;145;p13">
                    <a:extLst>
                      <a:ext uri="{FF2B5EF4-FFF2-40B4-BE49-F238E27FC236}">
                        <a16:creationId xmlns:a16="http://schemas.microsoft.com/office/drawing/2014/main" id="{CFF4841D-9440-D149-8C31-D6213D06F766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4A86E8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46" name="Google Shape;146;p13">
                    <a:extLst>
                      <a:ext uri="{FF2B5EF4-FFF2-40B4-BE49-F238E27FC236}">
                        <a16:creationId xmlns:a16="http://schemas.microsoft.com/office/drawing/2014/main" id="{5DBEC424-103B-9B4E-9FCF-A23F11A0617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339514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47" name="Google Shape;147;p13">
                    <a:extLst>
                      <a:ext uri="{FF2B5EF4-FFF2-40B4-BE49-F238E27FC236}">
                        <a16:creationId xmlns:a16="http://schemas.microsoft.com/office/drawing/2014/main" id="{AE09FC0E-2E32-AA4E-ACB2-0C9565B8E178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1689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38" name="Google Shape;148;p13">
                  <a:extLst>
                    <a:ext uri="{FF2B5EF4-FFF2-40B4-BE49-F238E27FC236}">
                      <a16:creationId xmlns:a16="http://schemas.microsoft.com/office/drawing/2014/main" id="{7917C9B5-4228-C74C-AD5E-FEF82C1668C0}"/>
                    </a:ext>
                  </a:extLst>
                </p:cNvPr>
                <p:cNvSpPr/>
                <p:nvPr/>
              </p:nvSpPr>
              <p:spPr>
                <a:xfrm>
                  <a:off x="7391200" y="1056878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9" name="Google Shape;149;p13">
                  <a:extLst>
                    <a:ext uri="{FF2B5EF4-FFF2-40B4-BE49-F238E27FC236}">
                      <a16:creationId xmlns:a16="http://schemas.microsoft.com/office/drawing/2014/main" id="{2EA8F05D-A237-7B43-B249-743CB92F1670}"/>
                    </a:ext>
                  </a:extLst>
                </p:cNvPr>
                <p:cNvSpPr/>
                <p:nvPr/>
              </p:nvSpPr>
              <p:spPr>
                <a:xfrm>
                  <a:off x="7877662" y="10659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0" name="Google Shape;150;p13">
                  <a:extLst>
                    <a:ext uri="{FF2B5EF4-FFF2-40B4-BE49-F238E27FC236}">
                      <a16:creationId xmlns:a16="http://schemas.microsoft.com/office/drawing/2014/main" id="{6D2A1286-890D-F44B-9430-B7F66554CF71}"/>
                    </a:ext>
                  </a:extLst>
                </p:cNvPr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1" name="Google Shape;151;p13">
                  <a:extLst>
                    <a:ext uri="{FF2B5EF4-FFF2-40B4-BE49-F238E27FC236}">
                      <a16:creationId xmlns:a16="http://schemas.microsoft.com/office/drawing/2014/main" id="{8906C473-9628-FA40-B36C-78A35069E3BC}"/>
                    </a:ext>
                  </a:extLst>
                </p:cNvPr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Google Shape;152;p13">
                  <a:extLst>
                    <a:ext uri="{FF2B5EF4-FFF2-40B4-BE49-F238E27FC236}">
                      <a16:creationId xmlns:a16="http://schemas.microsoft.com/office/drawing/2014/main" id="{FC774A2C-4C7B-374F-ADCB-3FF92C53EC1B}"/>
                    </a:ext>
                  </a:extLst>
                </p:cNvPr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3" name="Google Shape;153;p13">
                  <a:extLst>
                    <a:ext uri="{FF2B5EF4-FFF2-40B4-BE49-F238E27FC236}">
                      <a16:creationId xmlns:a16="http://schemas.microsoft.com/office/drawing/2014/main" id="{83F567F0-CC46-F24A-A8DE-A81A3D27A3C4}"/>
                    </a:ext>
                  </a:extLst>
                </p:cNvPr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4" name="Google Shape;154;p13">
                  <a:extLst>
                    <a:ext uri="{FF2B5EF4-FFF2-40B4-BE49-F238E27FC236}">
                      <a16:creationId xmlns:a16="http://schemas.microsoft.com/office/drawing/2014/main" id="{A84107AE-1643-604D-BFFA-A0EF3EA0F941}"/>
                    </a:ext>
                  </a:extLst>
                </p:cNvPr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4A86E8"/>
                </a:solidFill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18" name="Google Shape;155;p13">
                <a:extLst>
                  <a:ext uri="{FF2B5EF4-FFF2-40B4-BE49-F238E27FC236}">
                    <a16:creationId xmlns:a16="http://schemas.microsoft.com/office/drawing/2014/main" id="{9FCFDDB9-D2BB-AF4B-9292-CAECB44994B7}"/>
                  </a:ext>
                </a:extLst>
              </p:cNvPr>
              <p:cNvGrpSpPr/>
              <p:nvPr/>
            </p:nvGrpSpPr>
            <p:grpSpPr>
              <a:xfrm rot="10800000" flipH="1">
                <a:off x="6261447" y="1124795"/>
                <a:ext cx="1210105" cy="1061698"/>
                <a:chOff x="7331747" y="1012371"/>
                <a:chExt cx="1210105" cy="1061698"/>
              </a:xfrm>
            </p:grpSpPr>
            <p:pic>
              <p:nvPicPr>
                <p:cNvPr id="31" name="Google Shape;156;p13">
                  <a:extLst>
                    <a:ext uri="{FF2B5EF4-FFF2-40B4-BE49-F238E27FC236}">
                      <a16:creationId xmlns:a16="http://schemas.microsoft.com/office/drawing/2014/main" id="{93342F4A-900A-2740-AD24-9F9F17CBDA05}"/>
                    </a:ext>
                  </a:extLst>
                </p:cNvPr>
                <p:cNvPicPr preferRelativeResize="0"/>
                <p:nvPr/>
              </p:nvPicPr>
              <p:blipFill>
                <a:blip r:embed="rId6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31747" y="1012371"/>
                  <a:ext cx="1191524" cy="1061698"/>
                </a:xfrm>
                <a:prstGeom prst="rect">
                  <a:avLst/>
                </a:prstGeom>
                <a:noFill/>
                <a:ln w="19050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32" name="Google Shape;157;p13">
                  <a:extLst>
                    <a:ext uri="{FF2B5EF4-FFF2-40B4-BE49-F238E27FC236}">
                      <a16:creationId xmlns:a16="http://schemas.microsoft.com/office/drawing/2014/main" id="{82BA139D-D66F-6145-995B-9B65B5785B6F}"/>
                    </a:ext>
                  </a:extLst>
                </p:cNvPr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3" name="Google Shape;158;p13">
                  <a:extLst>
                    <a:ext uri="{FF2B5EF4-FFF2-40B4-BE49-F238E27FC236}">
                      <a16:creationId xmlns:a16="http://schemas.microsoft.com/office/drawing/2014/main" id="{92C3DF03-9F59-8747-A975-B2D89A834D48}"/>
                    </a:ext>
                  </a:extLst>
                </p:cNvPr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4" name="Google Shape;159;p13">
                  <a:extLst>
                    <a:ext uri="{FF2B5EF4-FFF2-40B4-BE49-F238E27FC236}">
                      <a16:creationId xmlns:a16="http://schemas.microsoft.com/office/drawing/2014/main" id="{B3230624-3221-2E49-8A4E-DA02A16A2875}"/>
                    </a:ext>
                  </a:extLst>
                </p:cNvPr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5" name="Google Shape;160;p13">
                  <a:extLst>
                    <a:ext uri="{FF2B5EF4-FFF2-40B4-BE49-F238E27FC236}">
                      <a16:creationId xmlns:a16="http://schemas.microsoft.com/office/drawing/2014/main" id="{F9614049-A614-9941-9E85-D86FC3E7F825}"/>
                    </a:ext>
                  </a:extLst>
                </p:cNvPr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6" name="Google Shape;161;p13">
                  <a:extLst>
                    <a:ext uri="{FF2B5EF4-FFF2-40B4-BE49-F238E27FC236}">
                      <a16:creationId xmlns:a16="http://schemas.microsoft.com/office/drawing/2014/main" id="{C8771431-51AC-FD49-91FC-7E180336A29A}"/>
                    </a:ext>
                  </a:extLst>
                </p:cNvPr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F1C232"/>
                </a:solidFill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19" name="Google Shape;162;p13">
                <a:extLst>
                  <a:ext uri="{FF2B5EF4-FFF2-40B4-BE49-F238E27FC236}">
                    <a16:creationId xmlns:a16="http://schemas.microsoft.com/office/drawing/2014/main" id="{29BC0473-919F-1143-AF9A-8614F9D7634F}"/>
                  </a:ext>
                </a:extLst>
              </p:cNvPr>
              <p:cNvGrpSpPr/>
              <p:nvPr/>
            </p:nvGrpSpPr>
            <p:grpSpPr>
              <a:xfrm flipH="1">
                <a:off x="7471547" y="1124796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20" name="Google Shape;163;p13">
                  <a:extLst>
                    <a:ext uri="{FF2B5EF4-FFF2-40B4-BE49-F238E27FC236}">
                      <a16:creationId xmlns:a16="http://schemas.microsoft.com/office/drawing/2014/main" id="{01D8F4CF-CE06-4747-9828-DF37F29FBB88}"/>
                    </a:ext>
                  </a:extLst>
                </p:cNvPr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28" name="Google Shape;164;p13">
                    <a:extLst>
                      <a:ext uri="{FF2B5EF4-FFF2-40B4-BE49-F238E27FC236}">
                        <a16:creationId xmlns:a16="http://schemas.microsoft.com/office/drawing/2014/main" id="{2033681D-661A-864C-BA62-FE0C91A3C8E0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29" name="Google Shape;165;p13">
                    <a:extLst>
                      <a:ext uri="{FF2B5EF4-FFF2-40B4-BE49-F238E27FC236}">
                        <a16:creationId xmlns:a16="http://schemas.microsoft.com/office/drawing/2014/main" id="{F7108FE5-60BD-7445-AC0C-A341DB37B396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824272" y="1662057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30" name="Google Shape;166;p13">
                    <a:extLst>
                      <a:ext uri="{FF2B5EF4-FFF2-40B4-BE49-F238E27FC236}">
                        <a16:creationId xmlns:a16="http://schemas.microsoft.com/office/drawing/2014/main" id="{FAA1032C-2F1B-484F-A664-7B098762B146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46427" y="3432509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21" name="Google Shape;167;p13">
                  <a:extLst>
                    <a:ext uri="{FF2B5EF4-FFF2-40B4-BE49-F238E27FC236}">
                      <a16:creationId xmlns:a16="http://schemas.microsoft.com/office/drawing/2014/main" id="{01CA4CA4-4393-BB47-B765-9BF300BFBA0C}"/>
                    </a:ext>
                  </a:extLst>
                </p:cNvPr>
                <p:cNvSpPr/>
                <p:nvPr/>
              </p:nvSpPr>
              <p:spPr>
                <a:xfrm>
                  <a:off x="8074900" y="169730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2" name="Google Shape;168;p13">
                  <a:extLst>
                    <a:ext uri="{FF2B5EF4-FFF2-40B4-BE49-F238E27FC236}">
                      <a16:creationId xmlns:a16="http://schemas.microsoft.com/office/drawing/2014/main" id="{98432E3A-A558-9E4A-B511-A609555243A8}"/>
                    </a:ext>
                  </a:extLst>
                </p:cNvPr>
                <p:cNvSpPr/>
                <p:nvPr/>
              </p:nvSpPr>
              <p:spPr>
                <a:xfrm>
                  <a:off x="7997487" y="13207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3" name="Google Shape;169;p13">
                  <a:extLst>
                    <a:ext uri="{FF2B5EF4-FFF2-40B4-BE49-F238E27FC236}">
                      <a16:creationId xmlns:a16="http://schemas.microsoft.com/office/drawing/2014/main" id="{34EF6113-6709-B14F-8594-4FB0E28258EB}"/>
                    </a:ext>
                  </a:extLst>
                </p:cNvPr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4" name="Google Shape;170;p13">
                  <a:extLst>
                    <a:ext uri="{FF2B5EF4-FFF2-40B4-BE49-F238E27FC236}">
                      <a16:creationId xmlns:a16="http://schemas.microsoft.com/office/drawing/2014/main" id="{94CFC98A-BEF5-6141-B90B-793B9F7233D0}"/>
                    </a:ext>
                  </a:extLst>
                </p:cNvPr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5" name="Google Shape;171;p13">
                  <a:extLst>
                    <a:ext uri="{FF2B5EF4-FFF2-40B4-BE49-F238E27FC236}">
                      <a16:creationId xmlns:a16="http://schemas.microsoft.com/office/drawing/2014/main" id="{17B58B01-61CD-5046-8E10-6E660584C052}"/>
                    </a:ext>
                  </a:extLst>
                </p:cNvPr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6" name="Google Shape;172;p13">
                  <a:extLst>
                    <a:ext uri="{FF2B5EF4-FFF2-40B4-BE49-F238E27FC236}">
                      <a16:creationId xmlns:a16="http://schemas.microsoft.com/office/drawing/2014/main" id="{26BDB98D-8004-0D49-8885-D071AD6E4F34}"/>
                    </a:ext>
                  </a:extLst>
                </p:cNvPr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7" name="Google Shape;173;p13">
                  <a:extLst>
                    <a:ext uri="{FF2B5EF4-FFF2-40B4-BE49-F238E27FC236}">
                      <a16:creationId xmlns:a16="http://schemas.microsoft.com/office/drawing/2014/main" id="{76C4B4F5-15C9-7243-89E1-630378F28E81}"/>
                    </a:ext>
                  </a:extLst>
                </p:cNvPr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6AA84F"/>
                </a:solidFill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</p:grpSp>
        <p:cxnSp>
          <p:nvCxnSpPr>
            <p:cNvPr id="10" name="Google Shape;175;p13">
              <a:extLst>
                <a:ext uri="{FF2B5EF4-FFF2-40B4-BE49-F238E27FC236}">
                  <a16:creationId xmlns:a16="http://schemas.microsoft.com/office/drawing/2014/main" id="{6991967C-529D-F14D-917A-C1ABD7FEF1CF}"/>
                </a:ext>
              </a:extLst>
            </p:cNvPr>
            <p:cNvCxnSpPr>
              <a:stCxn id="69" idx="3"/>
              <a:endCxn id="7" idx="3"/>
            </p:cNvCxnSpPr>
            <p:nvPr/>
          </p:nvCxnSpPr>
          <p:spPr>
            <a:xfrm rot="10800000" flipH="1">
              <a:off x="4226346" y="1660998"/>
              <a:ext cx="709800" cy="487200"/>
            </a:xfrm>
            <a:prstGeom prst="curvedConnector3">
              <a:avLst>
                <a:gd name="adj1" fmla="val 49989"/>
              </a:avLst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" name="Google Shape;176;p13">
              <a:extLst>
                <a:ext uri="{FF2B5EF4-FFF2-40B4-BE49-F238E27FC236}">
                  <a16:creationId xmlns:a16="http://schemas.microsoft.com/office/drawing/2014/main" id="{227308E7-7A64-014D-947F-4BE5FC5844E6}"/>
                </a:ext>
              </a:extLst>
            </p:cNvPr>
            <p:cNvCxnSpPr>
              <a:stCxn id="75" idx="3"/>
              <a:endCxn id="7" idx="3"/>
            </p:cNvCxnSpPr>
            <p:nvPr/>
          </p:nvCxnSpPr>
          <p:spPr>
            <a:xfrm rot="10800000" flipH="1">
              <a:off x="4215422" y="1660815"/>
              <a:ext cx="720600" cy="15489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2" name="Google Shape;177;p13">
              <a:extLst>
                <a:ext uri="{FF2B5EF4-FFF2-40B4-BE49-F238E27FC236}">
                  <a16:creationId xmlns:a16="http://schemas.microsoft.com/office/drawing/2014/main" id="{EBB96668-E3AA-3A49-AC5D-1FA93EAF3175}"/>
                </a:ext>
              </a:extLst>
            </p:cNvPr>
            <p:cNvCxnSpPr>
              <a:stCxn id="73" idx="3"/>
              <a:endCxn id="7" idx="3"/>
            </p:cNvCxnSpPr>
            <p:nvPr/>
          </p:nvCxnSpPr>
          <p:spPr>
            <a:xfrm rot="10800000" flipH="1">
              <a:off x="4215422" y="1661064"/>
              <a:ext cx="720600" cy="26451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1C23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3" name="Google Shape;178;p13">
              <a:extLst>
                <a:ext uri="{FF2B5EF4-FFF2-40B4-BE49-F238E27FC236}">
                  <a16:creationId xmlns:a16="http://schemas.microsoft.com/office/drawing/2014/main" id="{5A2977C0-D41A-1E4E-94FD-6DB1E48D71F0}"/>
                </a:ext>
              </a:extLst>
            </p:cNvPr>
            <p:cNvCxnSpPr>
              <a:stCxn id="71" idx="3"/>
              <a:endCxn id="7" idx="3"/>
            </p:cNvCxnSpPr>
            <p:nvPr/>
          </p:nvCxnSpPr>
          <p:spPr>
            <a:xfrm rot="10800000" flipH="1">
              <a:off x="4215422" y="1661004"/>
              <a:ext cx="720600" cy="37416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4" name="Google Shape;179;p13">
              <a:extLst>
                <a:ext uri="{FF2B5EF4-FFF2-40B4-BE49-F238E27FC236}">
                  <a16:creationId xmlns:a16="http://schemas.microsoft.com/office/drawing/2014/main" id="{AA290DF4-677E-5F4F-AD67-8C03E44D001D}"/>
                </a:ext>
              </a:extLst>
            </p:cNvPr>
            <p:cNvCxnSpPr>
              <a:endCxn id="15" idx="0"/>
            </p:cNvCxnSpPr>
            <p:nvPr/>
          </p:nvCxnSpPr>
          <p:spPr>
            <a:xfrm>
              <a:off x="6857174" y="2822775"/>
              <a:ext cx="23100" cy="76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pic>
          <p:nvPicPr>
            <p:cNvPr id="15" name="Google Shape;180;p13" title="Chart">
              <a:extLst>
                <a:ext uri="{FF2B5EF4-FFF2-40B4-BE49-F238E27FC236}">
                  <a16:creationId xmlns:a16="http://schemas.microsoft.com/office/drawing/2014/main" id="{1AEE06A7-60D7-CE4C-8751-8AA5D6C38A25}"/>
                </a:ext>
              </a:extLst>
            </p:cNvPr>
            <p:cNvPicPr preferRelativeResize="0"/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4763" y="3588675"/>
              <a:ext cx="4231023" cy="24355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" name="Group 248"/>
          <p:cNvGrpSpPr/>
          <p:nvPr/>
        </p:nvGrpSpPr>
        <p:grpSpPr>
          <a:xfrm>
            <a:off x="3156047" y="1634591"/>
            <a:ext cx="1401089" cy="4997535"/>
            <a:chOff x="3156047" y="1634591"/>
            <a:chExt cx="1401089" cy="4997535"/>
          </a:xfrm>
        </p:grpSpPr>
        <p:grpSp>
          <p:nvGrpSpPr>
            <p:cNvPr id="245" name="Group 244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138" name="Cube 137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4" name="Group 193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195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96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197" name="Group 196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4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4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4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4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4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98" name="Group 197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3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4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3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4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3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99" name="Group 198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3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3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3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3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3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0" name="Group 199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3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3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3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3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3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1" name="Group 200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3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3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3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3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3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2" name="Group 201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2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2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2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2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3" name="Group 202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2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2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2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2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4" name="Group 203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2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2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2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2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5" name="Group 204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1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1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1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1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6" name="Group 205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1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1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1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1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1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7" name="Group 206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1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1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1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1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1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8" name="Group 207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0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1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0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1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0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246" name="Rectangle 245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2883049" y="2752508"/>
            <a:ext cx="385607" cy="3143278"/>
            <a:chOff x="2883049" y="2752508"/>
            <a:chExt cx="385607" cy="3143278"/>
          </a:xfrm>
        </p:grpSpPr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AF5284A-92BA-D646-BC06-00690A7FF89D}"/>
                </a:ext>
              </a:extLst>
            </p:cNvPr>
            <p:cNvCxnSpPr/>
            <p:nvPr/>
          </p:nvCxnSpPr>
          <p:spPr>
            <a:xfrm>
              <a:off x="2883049" y="2752508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62911BAF-2F10-6841-8BCB-376F9229AF3B}"/>
                </a:ext>
              </a:extLst>
            </p:cNvPr>
            <p:cNvCxnSpPr/>
            <p:nvPr/>
          </p:nvCxnSpPr>
          <p:spPr>
            <a:xfrm>
              <a:off x="2883049" y="5895786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D65CB24B-CDA5-7640-A544-39850928318D}"/>
                </a:ext>
              </a:extLst>
            </p:cNvPr>
            <p:cNvCxnSpPr/>
            <p:nvPr/>
          </p:nvCxnSpPr>
          <p:spPr>
            <a:xfrm>
              <a:off x="2883049" y="4127687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38C5CFD2-9BC6-AE47-8F1F-2C370A673DC3}"/>
                </a:ext>
              </a:extLst>
            </p:cNvPr>
            <p:cNvCxnSpPr/>
            <p:nvPr/>
          </p:nvCxnSpPr>
          <p:spPr>
            <a:xfrm>
              <a:off x="2883049" y="3464525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C91FB72-D11F-8B49-B9F5-0B333E52D37F}"/>
                </a:ext>
              </a:extLst>
            </p:cNvPr>
            <p:cNvCxnSpPr/>
            <p:nvPr/>
          </p:nvCxnSpPr>
          <p:spPr>
            <a:xfrm>
              <a:off x="2883049" y="5009552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7" name="Freeform 246"/>
          <p:cNvSpPr/>
          <p:nvPr/>
        </p:nvSpPr>
        <p:spPr>
          <a:xfrm>
            <a:off x="3937297" y="1312804"/>
            <a:ext cx="430993" cy="703573"/>
          </a:xfrm>
          <a:custGeom>
            <a:avLst/>
            <a:gdLst>
              <a:gd name="connsiteX0" fmla="*/ 936703 w 943153"/>
              <a:gd name="connsiteY0" fmla="*/ 0 h 669073"/>
              <a:gd name="connsiteX1" fmla="*/ 936703 w 943153"/>
              <a:gd name="connsiteY1" fmla="*/ 0 h 669073"/>
              <a:gd name="connsiteX2" fmla="*/ 825190 w 943153"/>
              <a:gd name="connsiteY2" fmla="*/ 11151 h 669073"/>
              <a:gd name="connsiteX3" fmla="*/ 791737 w 943153"/>
              <a:gd name="connsiteY3" fmla="*/ 22302 h 669073"/>
              <a:gd name="connsiteX4" fmla="*/ 691376 w 943153"/>
              <a:gd name="connsiteY4" fmla="*/ 44605 h 669073"/>
              <a:gd name="connsiteX5" fmla="*/ 657922 w 943153"/>
              <a:gd name="connsiteY5" fmla="*/ 55756 h 669073"/>
              <a:gd name="connsiteX6" fmla="*/ 602166 w 943153"/>
              <a:gd name="connsiteY6" fmla="*/ 66907 h 669073"/>
              <a:gd name="connsiteX7" fmla="*/ 512956 w 943153"/>
              <a:gd name="connsiteY7" fmla="*/ 100361 h 669073"/>
              <a:gd name="connsiteX8" fmla="*/ 479503 w 943153"/>
              <a:gd name="connsiteY8" fmla="*/ 111512 h 669073"/>
              <a:gd name="connsiteX9" fmla="*/ 423746 w 943153"/>
              <a:gd name="connsiteY9" fmla="*/ 156117 h 669073"/>
              <a:gd name="connsiteX10" fmla="*/ 356839 w 943153"/>
              <a:gd name="connsiteY10" fmla="*/ 178420 h 669073"/>
              <a:gd name="connsiteX11" fmla="*/ 289932 w 943153"/>
              <a:gd name="connsiteY11" fmla="*/ 234176 h 669073"/>
              <a:gd name="connsiteX12" fmla="*/ 256478 w 943153"/>
              <a:gd name="connsiteY12" fmla="*/ 245327 h 669073"/>
              <a:gd name="connsiteX13" fmla="*/ 223024 w 943153"/>
              <a:gd name="connsiteY13" fmla="*/ 267629 h 669073"/>
              <a:gd name="connsiteX14" fmla="*/ 200722 w 943153"/>
              <a:gd name="connsiteY14" fmla="*/ 289932 h 669073"/>
              <a:gd name="connsiteX15" fmla="*/ 167268 w 943153"/>
              <a:gd name="connsiteY15" fmla="*/ 301083 h 669073"/>
              <a:gd name="connsiteX16" fmla="*/ 89210 w 943153"/>
              <a:gd name="connsiteY16" fmla="*/ 390293 h 669073"/>
              <a:gd name="connsiteX17" fmla="*/ 55756 w 943153"/>
              <a:gd name="connsiteY17" fmla="*/ 457200 h 669073"/>
              <a:gd name="connsiteX18" fmla="*/ 11151 w 943153"/>
              <a:gd name="connsiteY18" fmla="*/ 524107 h 669073"/>
              <a:gd name="connsiteX19" fmla="*/ 0 w 943153"/>
              <a:gd name="connsiteY19" fmla="*/ 557561 h 669073"/>
              <a:gd name="connsiteX20" fmla="*/ 11151 w 943153"/>
              <a:gd name="connsiteY20" fmla="*/ 646771 h 669073"/>
              <a:gd name="connsiteX21" fmla="*/ 78059 w 943153"/>
              <a:gd name="connsiteY21" fmla="*/ 669073 h 669073"/>
              <a:gd name="connsiteX22" fmla="*/ 89210 w 943153"/>
              <a:gd name="connsiteY22" fmla="*/ 635620 h 669073"/>
              <a:gd name="connsiteX23" fmla="*/ 100361 w 943153"/>
              <a:gd name="connsiteY23" fmla="*/ 591015 h 669073"/>
              <a:gd name="connsiteX24" fmla="*/ 122664 w 943153"/>
              <a:gd name="connsiteY24" fmla="*/ 568712 h 669073"/>
              <a:gd name="connsiteX25" fmla="*/ 144966 w 943153"/>
              <a:gd name="connsiteY25" fmla="*/ 490654 h 669073"/>
              <a:gd name="connsiteX26" fmla="*/ 167268 w 943153"/>
              <a:gd name="connsiteY26" fmla="*/ 468351 h 669073"/>
              <a:gd name="connsiteX27" fmla="*/ 200722 w 943153"/>
              <a:gd name="connsiteY27" fmla="*/ 412595 h 669073"/>
              <a:gd name="connsiteX28" fmla="*/ 267629 w 943153"/>
              <a:gd name="connsiteY28" fmla="*/ 390293 h 669073"/>
              <a:gd name="connsiteX29" fmla="*/ 323385 w 943153"/>
              <a:gd name="connsiteY29" fmla="*/ 345688 h 669073"/>
              <a:gd name="connsiteX30" fmla="*/ 345688 w 943153"/>
              <a:gd name="connsiteY30" fmla="*/ 323385 h 669073"/>
              <a:gd name="connsiteX31" fmla="*/ 379142 w 943153"/>
              <a:gd name="connsiteY31" fmla="*/ 312234 h 669073"/>
              <a:gd name="connsiteX32" fmla="*/ 412595 w 943153"/>
              <a:gd name="connsiteY32" fmla="*/ 289932 h 669073"/>
              <a:gd name="connsiteX33" fmla="*/ 479503 w 943153"/>
              <a:gd name="connsiteY33" fmla="*/ 267629 h 669073"/>
              <a:gd name="connsiteX34" fmla="*/ 512956 w 943153"/>
              <a:gd name="connsiteY34" fmla="*/ 245327 h 669073"/>
              <a:gd name="connsiteX35" fmla="*/ 535259 w 943153"/>
              <a:gd name="connsiteY35" fmla="*/ 223024 h 669073"/>
              <a:gd name="connsiteX36" fmla="*/ 602166 w 943153"/>
              <a:gd name="connsiteY36" fmla="*/ 200722 h 669073"/>
              <a:gd name="connsiteX37" fmla="*/ 669073 w 943153"/>
              <a:gd name="connsiteY37" fmla="*/ 178420 h 669073"/>
              <a:gd name="connsiteX38" fmla="*/ 702527 w 943153"/>
              <a:gd name="connsiteY38" fmla="*/ 167268 h 669073"/>
              <a:gd name="connsiteX39" fmla="*/ 780585 w 943153"/>
              <a:gd name="connsiteY39" fmla="*/ 156117 h 669073"/>
              <a:gd name="connsiteX40" fmla="*/ 836342 w 943153"/>
              <a:gd name="connsiteY40" fmla="*/ 144966 h 669073"/>
              <a:gd name="connsiteX41" fmla="*/ 869795 w 943153"/>
              <a:gd name="connsiteY41" fmla="*/ 133815 h 669073"/>
              <a:gd name="connsiteX42" fmla="*/ 936703 w 943153"/>
              <a:gd name="connsiteY42" fmla="*/ 122663 h 669073"/>
              <a:gd name="connsiteX43" fmla="*/ 936703 w 943153"/>
              <a:gd name="connsiteY43" fmla="*/ 55756 h 669073"/>
              <a:gd name="connsiteX44" fmla="*/ 936703 w 943153"/>
              <a:gd name="connsiteY44" fmla="*/ 0 h 66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43153" h="669073">
                <a:moveTo>
                  <a:pt x="936703" y="0"/>
                </a:moveTo>
                <a:lnTo>
                  <a:pt x="936703" y="0"/>
                </a:lnTo>
                <a:cubicBezTo>
                  <a:pt x="899532" y="3717"/>
                  <a:pt x="862112" y="5471"/>
                  <a:pt x="825190" y="11151"/>
                </a:cubicBezTo>
                <a:cubicBezTo>
                  <a:pt x="813572" y="12938"/>
                  <a:pt x="803140" y="19451"/>
                  <a:pt x="791737" y="22302"/>
                </a:cubicBezTo>
                <a:cubicBezTo>
                  <a:pt x="699756" y="45298"/>
                  <a:pt x="771508" y="21711"/>
                  <a:pt x="691376" y="44605"/>
                </a:cubicBezTo>
                <a:cubicBezTo>
                  <a:pt x="680074" y="47834"/>
                  <a:pt x="669326" y="52905"/>
                  <a:pt x="657922" y="55756"/>
                </a:cubicBezTo>
                <a:cubicBezTo>
                  <a:pt x="639534" y="60353"/>
                  <a:pt x="620553" y="62310"/>
                  <a:pt x="602166" y="66907"/>
                </a:cubicBezTo>
                <a:cubicBezTo>
                  <a:pt x="576864" y="73233"/>
                  <a:pt x="533407" y="92692"/>
                  <a:pt x="512956" y="100361"/>
                </a:cubicBezTo>
                <a:cubicBezTo>
                  <a:pt x="501950" y="104488"/>
                  <a:pt x="490654" y="107795"/>
                  <a:pt x="479503" y="111512"/>
                </a:cubicBezTo>
                <a:cubicBezTo>
                  <a:pt x="460965" y="130050"/>
                  <a:pt x="449069" y="144862"/>
                  <a:pt x="423746" y="156117"/>
                </a:cubicBezTo>
                <a:cubicBezTo>
                  <a:pt x="402263" y="165665"/>
                  <a:pt x="356839" y="178420"/>
                  <a:pt x="356839" y="178420"/>
                </a:cubicBezTo>
                <a:cubicBezTo>
                  <a:pt x="332180" y="203078"/>
                  <a:pt x="320978" y="218653"/>
                  <a:pt x="289932" y="234176"/>
                </a:cubicBezTo>
                <a:cubicBezTo>
                  <a:pt x="279418" y="239433"/>
                  <a:pt x="266992" y="240070"/>
                  <a:pt x="256478" y="245327"/>
                </a:cubicBezTo>
                <a:cubicBezTo>
                  <a:pt x="244491" y="251320"/>
                  <a:pt x="233489" y="259257"/>
                  <a:pt x="223024" y="267629"/>
                </a:cubicBezTo>
                <a:cubicBezTo>
                  <a:pt x="214814" y="274197"/>
                  <a:pt x="209737" y="284523"/>
                  <a:pt x="200722" y="289932"/>
                </a:cubicBezTo>
                <a:cubicBezTo>
                  <a:pt x="190643" y="295980"/>
                  <a:pt x="178419" y="297366"/>
                  <a:pt x="167268" y="301083"/>
                </a:cubicBezTo>
                <a:cubicBezTo>
                  <a:pt x="138198" y="330153"/>
                  <a:pt x="107652" y="353409"/>
                  <a:pt x="89210" y="390293"/>
                </a:cubicBezTo>
                <a:cubicBezTo>
                  <a:pt x="43047" y="482621"/>
                  <a:pt x="119668" y="361333"/>
                  <a:pt x="55756" y="457200"/>
                </a:cubicBezTo>
                <a:cubicBezTo>
                  <a:pt x="29242" y="536746"/>
                  <a:pt x="66838" y="440577"/>
                  <a:pt x="11151" y="524107"/>
                </a:cubicBezTo>
                <a:cubicBezTo>
                  <a:pt x="4631" y="533887"/>
                  <a:pt x="3717" y="546410"/>
                  <a:pt x="0" y="557561"/>
                </a:cubicBezTo>
                <a:cubicBezTo>
                  <a:pt x="3717" y="587298"/>
                  <a:pt x="-6035" y="622220"/>
                  <a:pt x="11151" y="646771"/>
                </a:cubicBezTo>
                <a:cubicBezTo>
                  <a:pt x="24633" y="666030"/>
                  <a:pt x="78059" y="669073"/>
                  <a:pt x="78059" y="669073"/>
                </a:cubicBezTo>
                <a:cubicBezTo>
                  <a:pt x="81776" y="657922"/>
                  <a:pt x="85981" y="646922"/>
                  <a:pt x="89210" y="635620"/>
                </a:cubicBezTo>
                <a:cubicBezTo>
                  <a:pt x="93420" y="620884"/>
                  <a:pt x="93507" y="604723"/>
                  <a:pt x="100361" y="591015"/>
                </a:cubicBezTo>
                <a:cubicBezTo>
                  <a:pt x="105063" y="581611"/>
                  <a:pt x="115230" y="576146"/>
                  <a:pt x="122664" y="568712"/>
                </a:cubicBezTo>
                <a:cubicBezTo>
                  <a:pt x="124747" y="560379"/>
                  <a:pt x="138109" y="502082"/>
                  <a:pt x="144966" y="490654"/>
                </a:cubicBezTo>
                <a:cubicBezTo>
                  <a:pt x="150375" y="481639"/>
                  <a:pt x="159834" y="475785"/>
                  <a:pt x="167268" y="468351"/>
                </a:cubicBezTo>
                <a:cubicBezTo>
                  <a:pt x="174898" y="445462"/>
                  <a:pt x="176232" y="424840"/>
                  <a:pt x="200722" y="412595"/>
                </a:cubicBezTo>
                <a:cubicBezTo>
                  <a:pt x="221749" y="402082"/>
                  <a:pt x="267629" y="390293"/>
                  <a:pt x="267629" y="390293"/>
                </a:cubicBezTo>
                <a:cubicBezTo>
                  <a:pt x="321481" y="336441"/>
                  <a:pt x="253049" y="401957"/>
                  <a:pt x="323385" y="345688"/>
                </a:cubicBezTo>
                <a:cubicBezTo>
                  <a:pt x="331595" y="339120"/>
                  <a:pt x="336673" y="328794"/>
                  <a:pt x="345688" y="323385"/>
                </a:cubicBezTo>
                <a:cubicBezTo>
                  <a:pt x="355767" y="317337"/>
                  <a:pt x="367991" y="315951"/>
                  <a:pt x="379142" y="312234"/>
                </a:cubicBezTo>
                <a:cubicBezTo>
                  <a:pt x="390293" y="304800"/>
                  <a:pt x="400348" y="295375"/>
                  <a:pt x="412595" y="289932"/>
                </a:cubicBezTo>
                <a:cubicBezTo>
                  <a:pt x="434078" y="280384"/>
                  <a:pt x="479503" y="267629"/>
                  <a:pt x="479503" y="267629"/>
                </a:cubicBezTo>
                <a:cubicBezTo>
                  <a:pt x="490654" y="260195"/>
                  <a:pt x="502491" y="253699"/>
                  <a:pt x="512956" y="245327"/>
                </a:cubicBezTo>
                <a:cubicBezTo>
                  <a:pt x="521166" y="238759"/>
                  <a:pt x="525855" y="227726"/>
                  <a:pt x="535259" y="223024"/>
                </a:cubicBezTo>
                <a:cubicBezTo>
                  <a:pt x="556286" y="212511"/>
                  <a:pt x="579864" y="208156"/>
                  <a:pt x="602166" y="200722"/>
                </a:cubicBezTo>
                <a:lnTo>
                  <a:pt x="669073" y="178420"/>
                </a:lnTo>
                <a:cubicBezTo>
                  <a:pt x="680224" y="174703"/>
                  <a:pt x="690891" y="168930"/>
                  <a:pt x="702527" y="167268"/>
                </a:cubicBezTo>
                <a:cubicBezTo>
                  <a:pt x="728546" y="163551"/>
                  <a:pt x="754659" y="160438"/>
                  <a:pt x="780585" y="156117"/>
                </a:cubicBezTo>
                <a:cubicBezTo>
                  <a:pt x="799281" y="153001"/>
                  <a:pt x="817954" y="149563"/>
                  <a:pt x="836342" y="144966"/>
                </a:cubicBezTo>
                <a:cubicBezTo>
                  <a:pt x="847745" y="142115"/>
                  <a:pt x="858321" y="136365"/>
                  <a:pt x="869795" y="133815"/>
                </a:cubicBezTo>
                <a:cubicBezTo>
                  <a:pt x="891867" y="128910"/>
                  <a:pt x="921988" y="139830"/>
                  <a:pt x="936703" y="122663"/>
                </a:cubicBezTo>
                <a:cubicBezTo>
                  <a:pt x="951217" y="105730"/>
                  <a:pt x="936703" y="78058"/>
                  <a:pt x="936703" y="55756"/>
                </a:cubicBezTo>
                <a:lnTo>
                  <a:pt x="936703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5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244" y="234731"/>
            <a:ext cx="7286469" cy="450718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Results: oil only, no dispersants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C2C669-15C9-054E-840E-40C3B421A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905" y="935926"/>
            <a:ext cx="5982912" cy="55929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51962" y="6495161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81BAEAF-04C3-F34E-B61A-9C98A5C3C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801" y="921470"/>
            <a:ext cx="2291794" cy="5601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334645" y="566093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712710" y="561614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8DDC42-E8CB-D246-8DC4-8FF9F2EE23AF}"/>
              </a:ext>
            </a:extLst>
          </p:cNvPr>
          <p:cNvSpPr txBox="1"/>
          <p:nvPr/>
        </p:nvSpPr>
        <p:spPr>
          <a:xfrm>
            <a:off x="3711170" y="6447510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2" name="Rectangle 1"/>
          <p:cNvSpPr/>
          <p:nvPr/>
        </p:nvSpPr>
        <p:spPr>
          <a:xfrm>
            <a:off x="443657" y="14023"/>
            <a:ext cx="5398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7" name="Right Arrow 6"/>
          <p:cNvSpPr/>
          <p:nvPr/>
        </p:nvSpPr>
        <p:spPr>
          <a:xfrm rot="20084748">
            <a:off x="2885776" y="1624301"/>
            <a:ext cx="784792" cy="1891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ight Arrow 89"/>
          <p:cNvSpPr/>
          <p:nvPr/>
        </p:nvSpPr>
        <p:spPr>
          <a:xfrm>
            <a:off x="4553996" y="1434327"/>
            <a:ext cx="1455909" cy="2199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1" name="Group 90"/>
          <p:cNvGrpSpPr/>
          <p:nvPr/>
        </p:nvGrpSpPr>
        <p:grpSpPr>
          <a:xfrm>
            <a:off x="967736" y="1025467"/>
            <a:ext cx="1401089" cy="5791375"/>
            <a:chOff x="3156047" y="1634591"/>
            <a:chExt cx="1401089" cy="4997535"/>
          </a:xfrm>
        </p:grpSpPr>
        <p:grpSp>
          <p:nvGrpSpPr>
            <p:cNvPr id="92" name="Group 91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95" name="Cube 94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6" name="Group 95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97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98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99" name="Group 98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4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4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4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4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0" name="Group 99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4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4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4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4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1" name="Group 100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2" name="Group 101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3" name="Group 102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4" name="Group 103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5" name="Group 104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7" name="Group 106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8" name="Group 107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9" name="Group 108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10" name="Group 109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93" name="Rectangle 92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61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244" y="234731"/>
            <a:ext cx="7286469" cy="450718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Results: oil only, no dispersants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51962" y="6495161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81BAEAF-04C3-F34E-B61A-9C98A5C3C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801" y="921470"/>
            <a:ext cx="2291794" cy="5601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334645" y="566093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712710" y="561614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8DDC42-E8CB-D246-8DC4-8FF9F2EE23AF}"/>
              </a:ext>
            </a:extLst>
          </p:cNvPr>
          <p:cNvSpPr txBox="1"/>
          <p:nvPr/>
        </p:nvSpPr>
        <p:spPr>
          <a:xfrm>
            <a:off x="3711170" y="6447510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2" name="Rectangle 1"/>
          <p:cNvSpPr/>
          <p:nvPr/>
        </p:nvSpPr>
        <p:spPr>
          <a:xfrm>
            <a:off x="443657" y="14023"/>
            <a:ext cx="5398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7" name="Right Arrow 6"/>
          <p:cNvSpPr/>
          <p:nvPr/>
        </p:nvSpPr>
        <p:spPr>
          <a:xfrm rot="20084748">
            <a:off x="2885776" y="1624301"/>
            <a:ext cx="784792" cy="1891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1" name="Group 90"/>
          <p:cNvGrpSpPr/>
          <p:nvPr/>
        </p:nvGrpSpPr>
        <p:grpSpPr>
          <a:xfrm>
            <a:off x="967736" y="1025467"/>
            <a:ext cx="1401089" cy="5791375"/>
            <a:chOff x="3156047" y="1634591"/>
            <a:chExt cx="1401089" cy="4997535"/>
          </a:xfrm>
        </p:grpSpPr>
        <p:grpSp>
          <p:nvGrpSpPr>
            <p:cNvPr id="92" name="Group 91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95" name="Cube 94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6" name="Group 95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97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98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99" name="Group 98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4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4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4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4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0" name="Group 99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4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4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4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4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1" name="Group 100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2" name="Group 101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3" name="Group 102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4" name="Group 103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5" name="Group 104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7" name="Group 106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8" name="Group 107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9" name="Group 108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10" name="Group 109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93" name="Rectangle 92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013100" y="940046"/>
            <a:ext cx="3850681" cy="5592945"/>
            <a:chOff x="3381012" y="410297"/>
            <a:chExt cx="2789934" cy="5592945"/>
          </a:xfrm>
        </p:grpSpPr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79BF9DB2-FC69-DC4C-90F2-1421972482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038" b="5159"/>
            <a:stretch/>
          </p:blipFill>
          <p:spPr>
            <a:xfrm>
              <a:off x="3381012" y="410297"/>
              <a:ext cx="2789934" cy="5592945"/>
            </a:xfrm>
            <a:prstGeom prst="rect">
              <a:avLst/>
            </a:prstGeom>
          </p:spPr>
        </p:pic>
        <p:sp>
          <p:nvSpPr>
            <p:cNvPr id="82" name="Right Arrow 81"/>
            <p:cNvSpPr/>
            <p:nvPr/>
          </p:nvSpPr>
          <p:spPr>
            <a:xfrm rot="431919">
              <a:off x="4005786" y="1125667"/>
              <a:ext cx="1793952" cy="147842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ight Arrow 82"/>
            <p:cNvSpPr/>
            <p:nvPr/>
          </p:nvSpPr>
          <p:spPr>
            <a:xfrm rot="249299">
              <a:off x="4049019" y="2836870"/>
              <a:ext cx="1493314" cy="152550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ight Arrow 83"/>
            <p:cNvSpPr/>
            <p:nvPr/>
          </p:nvSpPr>
          <p:spPr>
            <a:xfrm>
              <a:off x="4005903" y="4185507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ight Arrow 84"/>
            <p:cNvSpPr/>
            <p:nvPr/>
          </p:nvSpPr>
          <p:spPr>
            <a:xfrm>
              <a:off x="4047284" y="5409137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239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585" y="135423"/>
            <a:ext cx="8995348" cy="59372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FF00"/>
                </a:solidFill>
              </a:rPr>
              <a:t>Results: oil only, no dispersants: noteworthy </a:t>
            </a:r>
            <a:r>
              <a:rPr lang="en-US" sz="2700" dirty="0" smtClean="0">
                <a:solidFill>
                  <a:srgbClr val="FFFF00"/>
                </a:solidFill>
              </a:rPr>
              <a:t>replicate.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48088" y="6420636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322227" y="525891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530272" y="547945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98993EE-B250-D447-B27C-851DAC4A1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207" y="895223"/>
            <a:ext cx="6181471" cy="5549965"/>
          </a:xfrm>
          <a:prstGeom prst="rect">
            <a:avLst/>
          </a:prstGeom>
          <a:solidFill>
            <a:srgbClr val="F8F8F8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74E09A-20E9-1C4A-B29C-FCFE2E0B7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336" y="895044"/>
            <a:ext cx="2245774" cy="559344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1613FD-D2E5-E34E-A227-EEB90D2DFDBA}"/>
              </a:ext>
            </a:extLst>
          </p:cNvPr>
          <p:cNvSpPr txBox="1"/>
          <p:nvPr/>
        </p:nvSpPr>
        <p:spPr>
          <a:xfrm>
            <a:off x="3711170" y="6447510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3" name="Rectangle 2"/>
          <p:cNvSpPr/>
          <p:nvPr/>
        </p:nvSpPr>
        <p:spPr>
          <a:xfrm>
            <a:off x="461859" y="-3725"/>
            <a:ext cx="4012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sz="1400" dirty="0" smtClean="0">
                <a:solidFill>
                  <a:srgbClr val="00B0F0"/>
                </a:solidFill>
              </a:rPr>
              <a:t>2021</a:t>
            </a:r>
            <a:endParaRPr lang="en-US" sz="1400" dirty="0">
              <a:solidFill>
                <a:srgbClr val="00B0F0"/>
              </a:solidFill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967736" y="1025467"/>
            <a:ext cx="1401089" cy="5791375"/>
            <a:chOff x="3156047" y="1634591"/>
            <a:chExt cx="1401089" cy="4997535"/>
          </a:xfrm>
        </p:grpSpPr>
        <p:grpSp>
          <p:nvGrpSpPr>
            <p:cNvPr id="78" name="Group 77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81" name="Cube 80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2" name="Group 81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83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84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85" name="Group 84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6" name="Group 85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7" name="Group 86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8" name="Group 87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9" name="Group 88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0" name="Group 89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1" name="Group 90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2" name="Group 91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3" name="Group 92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4" name="Group 93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5" name="Group 94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6" name="Group 95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9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9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9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9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9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79" name="Rectangle 78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9" name="Right Arrow 68"/>
          <p:cNvSpPr/>
          <p:nvPr/>
        </p:nvSpPr>
        <p:spPr>
          <a:xfrm rot="20084748">
            <a:off x="2885776" y="1624301"/>
            <a:ext cx="784792" cy="1891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5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585" y="135423"/>
            <a:ext cx="8995348" cy="59372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FF00"/>
                </a:solidFill>
              </a:rPr>
              <a:t>Results: oil only, no dispersants: noteworthy </a:t>
            </a:r>
            <a:r>
              <a:rPr lang="en-US" sz="2700" dirty="0" smtClean="0">
                <a:solidFill>
                  <a:srgbClr val="FFFF00"/>
                </a:solidFill>
              </a:rPr>
              <a:t>replicate.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48088" y="6420636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322227" y="525891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530272" y="547945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74E09A-20E9-1C4A-B29C-FCFE2E0B7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336" y="895044"/>
            <a:ext cx="2245774" cy="559344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1613FD-D2E5-E34E-A227-EEB90D2DFDBA}"/>
              </a:ext>
            </a:extLst>
          </p:cNvPr>
          <p:cNvSpPr txBox="1"/>
          <p:nvPr/>
        </p:nvSpPr>
        <p:spPr>
          <a:xfrm>
            <a:off x="3711170" y="6447510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3" name="Rectangle 2"/>
          <p:cNvSpPr/>
          <p:nvPr/>
        </p:nvSpPr>
        <p:spPr>
          <a:xfrm>
            <a:off x="461859" y="-3725"/>
            <a:ext cx="4012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sz="1400" dirty="0" smtClean="0">
                <a:solidFill>
                  <a:srgbClr val="00B0F0"/>
                </a:solidFill>
              </a:rPr>
              <a:t>2021</a:t>
            </a:r>
            <a:endParaRPr lang="en-US" sz="1400" dirty="0">
              <a:solidFill>
                <a:srgbClr val="00B0F0"/>
              </a:solidFill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967736" y="1025467"/>
            <a:ext cx="1401089" cy="5791375"/>
            <a:chOff x="3156047" y="1634591"/>
            <a:chExt cx="1401089" cy="4997535"/>
          </a:xfrm>
        </p:grpSpPr>
        <p:grpSp>
          <p:nvGrpSpPr>
            <p:cNvPr id="78" name="Group 77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81" name="Cube 80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2" name="Group 81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83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84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85" name="Group 84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6" name="Group 85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7" name="Group 86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8" name="Group 87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9" name="Group 88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0" name="Group 89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1" name="Group 90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2" name="Group 91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3" name="Group 92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4" name="Group 93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5" name="Group 94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6" name="Group 95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9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9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9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9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9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79" name="Rectangle 78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5" name="Picture 74">
            <a:extLst>
              <a:ext uri="{FF2B5EF4-FFF2-40B4-BE49-F238E27FC236}">
                <a16:creationId xmlns:a16="http://schemas.microsoft.com/office/drawing/2014/main" id="{1D56F8E7-64B3-804C-8CA6-21BB19251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185" y="870204"/>
            <a:ext cx="3619721" cy="5593383"/>
          </a:xfrm>
          <a:prstGeom prst="rect">
            <a:avLst/>
          </a:prstGeom>
        </p:spPr>
      </p:pic>
      <p:sp>
        <p:nvSpPr>
          <p:cNvPr id="138" name="Right Arrow 137"/>
          <p:cNvSpPr/>
          <p:nvPr/>
        </p:nvSpPr>
        <p:spPr>
          <a:xfrm rot="2180999">
            <a:off x="6915036" y="5689662"/>
            <a:ext cx="1343265" cy="202284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ight Arrow 138"/>
          <p:cNvSpPr/>
          <p:nvPr/>
        </p:nvSpPr>
        <p:spPr>
          <a:xfrm rot="4241068">
            <a:off x="7215055" y="4424058"/>
            <a:ext cx="806614" cy="204139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ight Arrow 139"/>
          <p:cNvSpPr/>
          <p:nvPr/>
        </p:nvSpPr>
        <p:spPr>
          <a:xfrm rot="4695806">
            <a:off x="6790995" y="1852681"/>
            <a:ext cx="651752" cy="132379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ight Arrow 140"/>
          <p:cNvSpPr/>
          <p:nvPr/>
        </p:nvSpPr>
        <p:spPr>
          <a:xfrm rot="2519058">
            <a:off x="6956401" y="3193940"/>
            <a:ext cx="782521" cy="196095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ight Arrow 141"/>
          <p:cNvSpPr/>
          <p:nvPr/>
        </p:nvSpPr>
        <p:spPr>
          <a:xfrm rot="19251347">
            <a:off x="6987175" y="4088749"/>
            <a:ext cx="525788" cy="173534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8911" y="473232"/>
            <a:ext cx="115500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FFFF00"/>
                </a:solidFill>
              </a:rPr>
              <a:t>Adding dispersant: formation of oil droplets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br>
              <a:rPr lang="en-US" sz="2400" dirty="0">
                <a:solidFill>
                  <a:srgbClr val="FFFF00"/>
                </a:solidFill>
              </a:rPr>
            </a:br>
            <a:r>
              <a:rPr lang="en-US" sz="2000" dirty="0"/>
              <a:t>Determine </a:t>
            </a:r>
            <a:r>
              <a:rPr lang="en-US" sz="2000" u="sng" dirty="0"/>
              <a:t>the influence of dispersant</a:t>
            </a:r>
            <a:r>
              <a:rPr lang="en-US" sz="2000" dirty="0"/>
              <a:t> on the vertical movement of copepod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7138A2B-2A3F-004E-82AE-D697C826B6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911" y="1427285"/>
            <a:ext cx="2758841" cy="31473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2D98CF-9D3D-6E4F-86B0-BE376EB4165F}"/>
              </a:ext>
            </a:extLst>
          </p:cNvPr>
          <p:cNvSpPr txBox="1"/>
          <p:nvPr/>
        </p:nvSpPr>
        <p:spPr>
          <a:xfrm>
            <a:off x="398911" y="4695689"/>
            <a:ext cx="2758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added airstream as energy to disperse oil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EB0DBA-D721-A249-B7F1-E6ECBF5540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66390" y="995038"/>
            <a:ext cx="3226699" cy="56982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A3AB79-0D86-E048-A96B-0CB9D13CD7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409" y="1427284"/>
            <a:ext cx="4176465" cy="31323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57FF59-F3D3-CA48-9F94-78B04BD4D95A}"/>
              </a:ext>
            </a:extLst>
          </p:cNvPr>
          <p:cNvSpPr txBox="1"/>
          <p:nvPr/>
        </p:nvSpPr>
        <p:spPr>
          <a:xfrm>
            <a:off x="3395409" y="4680692"/>
            <a:ext cx="4288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oil/dispersant mixture rapidly disperses, and forms a “cloud” that travels down the column within approx. 6 hours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CAEE323-6365-DF4F-82EC-09513B1202FC}"/>
              </a:ext>
            </a:extLst>
          </p:cNvPr>
          <p:cNvSpPr txBox="1">
            <a:spLocks/>
          </p:cNvSpPr>
          <p:nvPr/>
        </p:nvSpPr>
        <p:spPr>
          <a:xfrm>
            <a:off x="398911" y="-9775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353958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85"/>
            <a:ext cx="8995348" cy="59372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Results: oil/dispersant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94699" y="6487074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061061" y="631856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448400" y="596778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2D9230-076D-6241-AEB4-8EC25CC39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830" y="943878"/>
            <a:ext cx="2278859" cy="5567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86D2BA-19F8-9E4C-8732-7E6FDF398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613" y="1036763"/>
            <a:ext cx="6049049" cy="549592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CC5369-AB5F-9A42-84D6-D6B0E1A035B6}"/>
              </a:ext>
            </a:extLst>
          </p:cNvPr>
          <p:cNvSpPr txBox="1"/>
          <p:nvPr/>
        </p:nvSpPr>
        <p:spPr>
          <a:xfrm>
            <a:off x="3668436" y="6508351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2374" y="-8966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61962" y="974008"/>
            <a:ext cx="1420431" cy="5791375"/>
            <a:chOff x="973522" y="995091"/>
            <a:chExt cx="1420431" cy="5791375"/>
          </a:xfrm>
        </p:grpSpPr>
        <p:grpSp>
          <p:nvGrpSpPr>
            <p:cNvPr id="26" name="Group 25"/>
            <p:cNvGrpSpPr/>
            <p:nvPr/>
          </p:nvGrpSpPr>
          <p:grpSpPr>
            <a:xfrm>
              <a:off x="975457" y="995091"/>
              <a:ext cx="1401089" cy="5791375"/>
              <a:chOff x="3156047" y="1634591"/>
              <a:chExt cx="1401089" cy="4997535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3156047" y="1634591"/>
                <a:ext cx="1401089" cy="4997535"/>
                <a:chOff x="14122637" y="-2003762"/>
                <a:chExt cx="1377188" cy="6008168"/>
              </a:xfrm>
            </p:grpSpPr>
            <p:sp>
              <p:nvSpPr>
                <p:cNvPr id="31" name="Cube 30"/>
                <p:cNvSpPr/>
                <p:nvPr/>
              </p:nvSpPr>
              <p:spPr>
                <a:xfrm flipH="1">
                  <a:off x="14122637" y="-2003762"/>
                  <a:ext cx="1373284" cy="6008168"/>
                </a:xfrm>
                <a:prstGeom prst="cube">
                  <a:avLst/>
                </a:prstGeom>
                <a:solidFill>
                  <a:schemeClr val="bg1">
                    <a:lumMod val="90000"/>
                    <a:lumOff val="10000"/>
                  </a:schemeClr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31"/>
                <p:cNvGrpSpPr/>
                <p:nvPr/>
              </p:nvGrpSpPr>
              <p:grpSpPr>
                <a:xfrm>
                  <a:off x="14462626" y="-1562808"/>
                  <a:ext cx="1037199" cy="5567214"/>
                  <a:chOff x="3352800" y="1974943"/>
                  <a:chExt cx="998451" cy="4475806"/>
                </a:xfrm>
              </p:grpSpPr>
              <p:sp>
                <p:nvSpPr>
                  <p:cNvPr id="33" name="Google Shape;57;p13">
                    <a:extLst>
                      <a:ext uri="{FF2B5EF4-FFF2-40B4-BE49-F238E27FC236}">
                        <a16:creationId xmlns:a16="http://schemas.microsoft.com/office/drawing/2014/main" id="{A587E93E-C9A9-BF41-B07E-F9F88CD041E2}"/>
                      </a:ext>
                    </a:extLst>
                  </p:cNvPr>
                  <p:cNvSpPr/>
                  <p:nvPr/>
                </p:nvSpPr>
                <p:spPr>
                  <a:xfrm>
                    <a:off x="3352800" y="1974943"/>
                    <a:ext cx="994694" cy="4453392"/>
                  </a:xfrm>
                  <a:prstGeom prst="rect">
                    <a:avLst/>
                  </a:prstGeom>
                  <a:solidFill>
                    <a:srgbClr val="999999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sp>
                <p:nvSpPr>
                  <p:cNvPr id="34" name="Google Shape;58;p13">
                    <a:extLst>
                      <a:ext uri="{FF2B5EF4-FFF2-40B4-BE49-F238E27FC236}">
                        <a16:creationId xmlns:a16="http://schemas.microsoft.com/office/drawing/2014/main" id="{D4CB3C6F-269B-0D4B-B45E-4D7FD1C8B3A0}"/>
                      </a:ext>
                    </a:extLst>
                  </p:cNvPr>
                  <p:cNvSpPr/>
                  <p:nvPr/>
                </p:nvSpPr>
                <p:spPr>
                  <a:xfrm>
                    <a:off x="3356313" y="2234780"/>
                    <a:ext cx="994694" cy="4215969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grpSp>
                <p:nvGrpSpPr>
                  <p:cNvPr id="35" name="Group 34"/>
                  <p:cNvGrpSpPr/>
                  <p:nvPr/>
                </p:nvGrpSpPr>
                <p:grpSpPr>
                  <a:xfrm>
                    <a:off x="3519343" y="366833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80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81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80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82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80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6" name="Group 35"/>
                  <p:cNvGrpSpPr/>
                  <p:nvPr/>
                </p:nvGrpSpPr>
                <p:grpSpPr>
                  <a:xfrm>
                    <a:off x="3894052" y="3103350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7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8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7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9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7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7" name="Group 36"/>
                  <p:cNvGrpSpPr/>
                  <p:nvPr/>
                </p:nvGrpSpPr>
                <p:grpSpPr>
                  <a:xfrm>
                    <a:off x="3913736" y="5459915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4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5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4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6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4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8" name="Group 37"/>
                  <p:cNvGrpSpPr/>
                  <p:nvPr/>
                </p:nvGrpSpPr>
                <p:grpSpPr>
                  <a:xfrm>
                    <a:off x="3598585" y="2715442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1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2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1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3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1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9" name="Group 38"/>
                  <p:cNvGrpSpPr/>
                  <p:nvPr/>
                </p:nvGrpSpPr>
                <p:grpSpPr>
                  <a:xfrm>
                    <a:off x="3876633" y="3974203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8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9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8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0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8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0" name="Group 39"/>
                  <p:cNvGrpSpPr/>
                  <p:nvPr/>
                </p:nvGrpSpPr>
                <p:grpSpPr>
                  <a:xfrm>
                    <a:off x="3510874" y="3334128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5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6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5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7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5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3615374" y="4692662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2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3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2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4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2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2" name="Group 41"/>
                  <p:cNvGrpSpPr/>
                  <p:nvPr/>
                </p:nvGrpSpPr>
                <p:grpSpPr>
                  <a:xfrm>
                    <a:off x="3628439" y="5972826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9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0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9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1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9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3" name="Group 42"/>
                  <p:cNvGrpSpPr/>
                  <p:nvPr/>
                </p:nvGrpSpPr>
                <p:grpSpPr>
                  <a:xfrm>
                    <a:off x="4046452" y="232828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6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7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6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8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6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4" name="Group 43"/>
                  <p:cNvGrpSpPr/>
                  <p:nvPr/>
                </p:nvGrpSpPr>
                <p:grpSpPr>
                  <a:xfrm>
                    <a:off x="3994200" y="4797168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3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4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3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5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3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3680688" y="4235466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0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1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0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2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0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3589250" y="520211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47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48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47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9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47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</p:grpSp>
          </p:grpSp>
          <p:sp>
            <p:nvSpPr>
              <p:cNvPr id="29" name="Rectangle 28"/>
              <p:cNvSpPr/>
              <p:nvPr/>
            </p:nvSpPr>
            <p:spPr>
              <a:xfrm>
                <a:off x="3498099" y="1996690"/>
                <a:ext cx="1031477" cy="264419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701253" y="2062830"/>
                <a:ext cx="534862" cy="11151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Cube 26"/>
            <p:cNvSpPr/>
            <p:nvPr/>
          </p:nvSpPr>
          <p:spPr>
            <a:xfrm flipH="1">
              <a:off x="973522" y="1404870"/>
              <a:ext cx="1420431" cy="1623761"/>
            </a:xfrm>
            <a:prstGeom prst="cube">
              <a:avLst/>
            </a:prstGeom>
            <a:gradFill>
              <a:gsLst>
                <a:gs pos="0">
                  <a:srgbClr val="FFFFFF"/>
                </a:gs>
                <a:gs pos="55000">
                  <a:srgbClr val="FFC000">
                    <a:alpha val="51000"/>
                    <a:lumMod val="94000"/>
                  </a:srgbClr>
                </a:gs>
                <a:gs pos="89000">
                  <a:srgbClr val="222A37">
                    <a:alpha val="81000"/>
                  </a:srgb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ight Arrow 82"/>
          <p:cNvSpPr/>
          <p:nvPr/>
        </p:nvSpPr>
        <p:spPr>
          <a:xfrm rot="20084748">
            <a:off x="2885776" y="1624301"/>
            <a:ext cx="784792" cy="1891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Arrow 83"/>
          <p:cNvSpPr/>
          <p:nvPr/>
        </p:nvSpPr>
        <p:spPr>
          <a:xfrm>
            <a:off x="5478491" y="1266728"/>
            <a:ext cx="667100" cy="23411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3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85"/>
            <a:ext cx="8995348" cy="59372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Results: oil/dispersant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94699" y="6487074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448400" y="596778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2D9230-076D-6241-AEB4-8EC25CC39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830" y="943878"/>
            <a:ext cx="2278859" cy="55670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CC5369-AB5F-9A42-84D6-D6B0E1A035B6}"/>
              </a:ext>
            </a:extLst>
          </p:cNvPr>
          <p:cNvSpPr txBox="1"/>
          <p:nvPr/>
        </p:nvSpPr>
        <p:spPr>
          <a:xfrm>
            <a:off x="3668436" y="6508351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2374" y="-8966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61962" y="974008"/>
            <a:ext cx="1420431" cy="5791375"/>
            <a:chOff x="973522" y="995091"/>
            <a:chExt cx="1420431" cy="5791375"/>
          </a:xfrm>
        </p:grpSpPr>
        <p:grpSp>
          <p:nvGrpSpPr>
            <p:cNvPr id="26" name="Group 25"/>
            <p:cNvGrpSpPr/>
            <p:nvPr/>
          </p:nvGrpSpPr>
          <p:grpSpPr>
            <a:xfrm>
              <a:off x="975457" y="995091"/>
              <a:ext cx="1401089" cy="5791375"/>
              <a:chOff x="3156047" y="1634591"/>
              <a:chExt cx="1401089" cy="4997535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3156047" y="1634591"/>
                <a:ext cx="1401089" cy="4997535"/>
                <a:chOff x="14122637" y="-2003762"/>
                <a:chExt cx="1377188" cy="6008168"/>
              </a:xfrm>
            </p:grpSpPr>
            <p:sp>
              <p:nvSpPr>
                <p:cNvPr id="31" name="Cube 30"/>
                <p:cNvSpPr/>
                <p:nvPr/>
              </p:nvSpPr>
              <p:spPr>
                <a:xfrm flipH="1">
                  <a:off x="14122637" y="-2003762"/>
                  <a:ext cx="1373284" cy="6008168"/>
                </a:xfrm>
                <a:prstGeom prst="cube">
                  <a:avLst/>
                </a:prstGeom>
                <a:solidFill>
                  <a:schemeClr val="bg1">
                    <a:lumMod val="90000"/>
                    <a:lumOff val="10000"/>
                  </a:schemeClr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31"/>
                <p:cNvGrpSpPr/>
                <p:nvPr/>
              </p:nvGrpSpPr>
              <p:grpSpPr>
                <a:xfrm>
                  <a:off x="14462626" y="-1562808"/>
                  <a:ext cx="1037199" cy="5567214"/>
                  <a:chOff x="3352800" y="1974943"/>
                  <a:chExt cx="998451" cy="4475806"/>
                </a:xfrm>
              </p:grpSpPr>
              <p:sp>
                <p:nvSpPr>
                  <p:cNvPr id="33" name="Google Shape;57;p13">
                    <a:extLst>
                      <a:ext uri="{FF2B5EF4-FFF2-40B4-BE49-F238E27FC236}">
                        <a16:creationId xmlns:a16="http://schemas.microsoft.com/office/drawing/2014/main" id="{A587E93E-C9A9-BF41-B07E-F9F88CD041E2}"/>
                      </a:ext>
                    </a:extLst>
                  </p:cNvPr>
                  <p:cNvSpPr/>
                  <p:nvPr/>
                </p:nvSpPr>
                <p:spPr>
                  <a:xfrm>
                    <a:off x="3352800" y="1974943"/>
                    <a:ext cx="994694" cy="4453392"/>
                  </a:xfrm>
                  <a:prstGeom prst="rect">
                    <a:avLst/>
                  </a:prstGeom>
                  <a:solidFill>
                    <a:srgbClr val="999999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sp>
                <p:nvSpPr>
                  <p:cNvPr id="34" name="Google Shape;58;p13">
                    <a:extLst>
                      <a:ext uri="{FF2B5EF4-FFF2-40B4-BE49-F238E27FC236}">
                        <a16:creationId xmlns:a16="http://schemas.microsoft.com/office/drawing/2014/main" id="{D4CB3C6F-269B-0D4B-B45E-4D7FD1C8B3A0}"/>
                      </a:ext>
                    </a:extLst>
                  </p:cNvPr>
                  <p:cNvSpPr/>
                  <p:nvPr/>
                </p:nvSpPr>
                <p:spPr>
                  <a:xfrm>
                    <a:off x="3356313" y="2234780"/>
                    <a:ext cx="994694" cy="4215969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grpSp>
                <p:nvGrpSpPr>
                  <p:cNvPr id="35" name="Group 34"/>
                  <p:cNvGrpSpPr/>
                  <p:nvPr/>
                </p:nvGrpSpPr>
                <p:grpSpPr>
                  <a:xfrm>
                    <a:off x="3519343" y="366833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80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81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80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82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80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6" name="Group 35"/>
                  <p:cNvGrpSpPr/>
                  <p:nvPr/>
                </p:nvGrpSpPr>
                <p:grpSpPr>
                  <a:xfrm>
                    <a:off x="3894052" y="3103350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7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8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7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9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7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7" name="Group 36"/>
                  <p:cNvGrpSpPr/>
                  <p:nvPr/>
                </p:nvGrpSpPr>
                <p:grpSpPr>
                  <a:xfrm>
                    <a:off x="3913736" y="5459915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4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5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4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6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4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8" name="Group 37"/>
                  <p:cNvGrpSpPr/>
                  <p:nvPr/>
                </p:nvGrpSpPr>
                <p:grpSpPr>
                  <a:xfrm>
                    <a:off x="3598585" y="2715442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1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2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1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3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1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9" name="Group 38"/>
                  <p:cNvGrpSpPr/>
                  <p:nvPr/>
                </p:nvGrpSpPr>
                <p:grpSpPr>
                  <a:xfrm>
                    <a:off x="3876633" y="3974203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8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9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8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0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8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0" name="Group 39"/>
                  <p:cNvGrpSpPr/>
                  <p:nvPr/>
                </p:nvGrpSpPr>
                <p:grpSpPr>
                  <a:xfrm>
                    <a:off x="3510874" y="3334128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5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6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5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7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5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3615374" y="4692662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2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3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2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4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2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2" name="Group 41"/>
                  <p:cNvGrpSpPr/>
                  <p:nvPr/>
                </p:nvGrpSpPr>
                <p:grpSpPr>
                  <a:xfrm>
                    <a:off x="3628439" y="5972826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9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0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9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1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9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3" name="Group 42"/>
                  <p:cNvGrpSpPr/>
                  <p:nvPr/>
                </p:nvGrpSpPr>
                <p:grpSpPr>
                  <a:xfrm>
                    <a:off x="4046452" y="232828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6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7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6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8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6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4" name="Group 43"/>
                  <p:cNvGrpSpPr/>
                  <p:nvPr/>
                </p:nvGrpSpPr>
                <p:grpSpPr>
                  <a:xfrm>
                    <a:off x="3994200" y="4797168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3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4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3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5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3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3680688" y="4235466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0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1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0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2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0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3589250" y="520211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47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48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47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9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47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</p:grpSp>
          </p:grpSp>
          <p:sp>
            <p:nvSpPr>
              <p:cNvPr id="29" name="Rectangle 28"/>
              <p:cNvSpPr/>
              <p:nvPr/>
            </p:nvSpPr>
            <p:spPr>
              <a:xfrm>
                <a:off x="3498099" y="1996690"/>
                <a:ext cx="1031477" cy="264419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701253" y="2062830"/>
                <a:ext cx="534862" cy="11151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Cube 26"/>
            <p:cNvSpPr/>
            <p:nvPr/>
          </p:nvSpPr>
          <p:spPr>
            <a:xfrm flipH="1">
              <a:off x="973522" y="1404870"/>
              <a:ext cx="1420431" cy="1623761"/>
            </a:xfrm>
            <a:prstGeom prst="cube">
              <a:avLst/>
            </a:prstGeom>
            <a:gradFill>
              <a:gsLst>
                <a:gs pos="0">
                  <a:srgbClr val="FFFFFF"/>
                </a:gs>
                <a:gs pos="55000">
                  <a:srgbClr val="FFC000">
                    <a:alpha val="51000"/>
                    <a:lumMod val="94000"/>
                  </a:srgbClr>
                </a:gs>
                <a:gs pos="89000">
                  <a:srgbClr val="222A37">
                    <a:alpha val="81000"/>
                  </a:srgb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860022" y="688881"/>
            <a:ext cx="4333495" cy="5819470"/>
            <a:chOff x="7467472" y="714322"/>
            <a:chExt cx="2354920" cy="5991888"/>
          </a:xfrm>
        </p:grpSpPr>
        <p:pic>
          <p:nvPicPr>
            <p:cNvPr id="90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7" t="1549" r="52908" b="4235"/>
            <a:stretch/>
          </p:blipFill>
          <p:spPr bwMode="auto">
            <a:xfrm>
              <a:off x="7467472" y="714322"/>
              <a:ext cx="2354920" cy="59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" name="Right Arrow 90"/>
            <p:cNvSpPr/>
            <p:nvPr/>
          </p:nvSpPr>
          <p:spPr>
            <a:xfrm rot="1697781">
              <a:off x="7834073" y="1595469"/>
              <a:ext cx="594444" cy="269660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ight Arrow 91"/>
            <p:cNvSpPr/>
            <p:nvPr/>
          </p:nvSpPr>
          <p:spPr>
            <a:xfrm rot="2528726">
              <a:off x="7957326" y="3045775"/>
              <a:ext cx="501077" cy="252830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ight Arrow 92"/>
            <p:cNvSpPr/>
            <p:nvPr/>
          </p:nvSpPr>
          <p:spPr>
            <a:xfrm>
              <a:off x="7815621" y="4601802"/>
              <a:ext cx="1658621" cy="19872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ight Arrow 93"/>
            <p:cNvSpPr/>
            <p:nvPr/>
          </p:nvSpPr>
          <p:spPr>
            <a:xfrm>
              <a:off x="7815621" y="5657127"/>
              <a:ext cx="1620325" cy="19756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ight Arrow 82"/>
          <p:cNvSpPr/>
          <p:nvPr/>
        </p:nvSpPr>
        <p:spPr>
          <a:xfrm rot="17842207">
            <a:off x="7076879" y="2887770"/>
            <a:ext cx="922076" cy="245555"/>
          </a:xfrm>
          <a:prstGeom prst="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B0ECD-531C-1A47-93EC-401BBB3F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457199"/>
            <a:ext cx="10736283" cy="593726"/>
          </a:xfrm>
        </p:spPr>
        <p:txBody>
          <a:bodyPr/>
          <a:lstStyle/>
          <a:p>
            <a:r>
              <a:rPr lang="en-US" b="0" dirty="0">
                <a:solidFill>
                  <a:srgbClr val="FFFF00"/>
                </a:solidFill>
              </a:rPr>
              <a:t>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BA25A-2367-124D-B5B8-775A13094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7517" y="1086038"/>
            <a:ext cx="2790063" cy="347251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Oil only:</a:t>
            </a:r>
          </a:p>
          <a:p>
            <a:endParaRPr lang="en-US" b="1" dirty="0"/>
          </a:p>
          <a:p>
            <a:r>
              <a:rPr lang="en-US" b="1" dirty="0"/>
              <a:t>O</a:t>
            </a:r>
            <a:r>
              <a:rPr lang="en-US" dirty="0"/>
              <a:t>il profile</a:t>
            </a:r>
          </a:p>
          <a:p>
            <a:pPr marL="285750" indent="-285750">
              <a:buFontTx/>
              <a:buChar char="-"/>
            </a:pPr>
            <a:r>
              <a:rPr lang="en-US" dirty="0"/>
              <a:t>slow mass transfer vs vertical mixing, </a:t>
            </a:r>
          </a:p>
          <a:p>
            <a:pPr marL="285750" indent="-285750">
              <a:buFontTx/>
              <a:buChar char="-"/>
            </a:pPr>
            <a:r>
              <a:rPr lang="en-US" dirty="0"/>
              <a:t>concentrations low,</a:t>
            </a:r>
            <a:br>
              <a:rPr lang="en-US" dirty="0"/>
            </a:br>
            <a:r>
              <a:rPr lang="en-US" dirty="0"/>
              <a:t>&lt;10 ug/L, around detection limit, sub-lethal (lower than 96h-LC50 values)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final conc. approx. </a:t>
            </a:r>
            <a:br>
              <a:rPr lang="en-US" dirty="0"/>
            </a:br>
            <a:r>
              <a:rPr lang="en-US" dirty="0"/>
              <a:t>60 ug/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C6DCE-17F0-7247-8DED-7B86DB8F34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93484B0-A51A-CA45-A7BE-19CB74B7968A}"/>
              </a:ext>
            </a:extLst>
          </p:cNvPr>
          <p:cNvSpPr txBox="1">
            <a:spLocks/>
          </p:cNvSpPr>
          <p:nvPr/>
        </p:nvSpPr>
        <p:spPr>
          <a:xfrm>
            <a:off x="6413741" y="1086038"/>
            <a:ext cx="2756357" cy="3324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With Dispersants</a:t>
            </a:r>
          </a:p>
          <a:p>
            <a:endParaRPr lang="en-US" b="1" dirty="0"/>
          </a:p>
          <a:p>
            <a:r>
              <a:rPr lang="en-US" dirty="0"/>
              <a:t>Oil profile:</a:t>
            </a:r>
          </a:p>
          <a:p>
            <a:pPr marL="285750" indent="-285750">
              <a:buFontTx/>
              <a:buChar char="-"/>
            </a:pPr>
            <a:r>
              <a:rPr lang="en-US" dirty="0"/>
              <a:t>fast peak conc. </a:t>
            </a:r>
            <a:br>
              <a:rPr lang="en-US" dirty="0"/>
            </a:br>
            <a:r>
              <a:rPr lang="en-US" dirty="0"/>
              <a:t>&gt;1,000 ug/L,</a:t>
            </a:r>
            <a:br>
              <a:rPr lang="en-US" dirty="0"/>
            </a:br>
            <a:r>
              <a:rPr lang="en-US" dirty="0"/>
              <a:t>above 96h LC50-range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then progressively lower conc.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final conc: approx. </a:t>
            </a:r>
            <a:br>
              <a:rPr lang="en-US" dirty="0"/>
            </a:br>
            <a:r>
              <a:rPr lang="en-US" dirty="0"/>
              <a:t>290 ug/L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81BAEAF-04C3-F34E-B61A-9C98A5C3C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191" y="811120"/>
            <a:ext cx="2291794" cy="5601022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363635" y="1284161"/>
            <a:ext cx="864906" cy="94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6F224-31B4-F14A-906E-C8C34FDB2CBA}"/>
              </a:ext>
            </a:extLst>
          </p:cNvPr>
          <p:cNvSpPr txBox="1"/>
          <p:nvPr/>
        </p:nvSpPr>
        <p:spPr>
          <a:xfrm>
            <a:off x="4643011" y="754062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Oil Only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F2D9230-076D-6241-AEB4-8EC25CC39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663" y="845066"/>
            <a:ext cx="2278859" cy="5567076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 rot="10800000">
            <a:off x="10571092" y="1236111"/>
            <a:ext cx="643276" cy="143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78E459-A655-1E4C-8E04-1C9E30D71A35}"/>
              </a:ext>
            </a:extLst>
          </p:cNvPr>
          <p:cNvSpPr txBox="1"/>
          <p:nvPr/>
        </p:nvSpPr>
        <p:spPr>
          <a:xfrm>
            <a:off x="10193821" y="811120"/>
            <a:ext cx="144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Dispersed Oil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4489140" y="2350961"/>
            <a:ext cx="864906" cy="94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4489140" y="3469652"/>
            <a:ext cx="864906" cy="94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10800000">
            <a:off x="10595490" y="2326346"/>
            <a:ext cx="643276" cy="143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0800000">
            <a:off x="10441104" y="3445037"/>
            <a:ext cx="475703" cy="119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11000914" y="3445037"/>
            <a:ext cx="475703" cy="119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B0ECD-531C-1A47-93EC-401BBB3F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457199"/>
            <a:ext cx="10736283" cy="593726"/>
          </a:xfrm>
        </p:spPr>
        <p:txBody>
          <a:bodyPr/>
          <a:lstStyle/>
          <a:p>
            <a:r>
              <a:rPr lang="en-US" b="0" dirty="0">
                <a:solidFill>
                  <a:srgbClr val="FFFF00"/>
                </a:solidFill>
              </a:rPr>
              <a:t>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BA25A-2367-124D-B5B8-775A13094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7731" y="1050925"/>
            <a:ext cx="2790063" cy="501967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Oil only:</a:t>
            </a:r>
          </a:p>
          <a:p>
            <a:endParaRPr lang="en-US" b="1" dirty="0"/>
          </a:p>
          <a:p>
            <a:r>
              <a:rPr lang="en-US" b="1" dirty="0"/>
              <a:t>O</a:t>
            </a:r>
            <a:r>
              <a:rPr lang="en-US" dirty="0"/>
              <a:t>il profile</a:t>
            </a:r>
          </a:p>
          <a:p>
            <a:pPr marL="285750" indent="-285750">
              <a:buFontTx/>
              <a:buChar char="-"/>
            </a:pPr>
            <a:r>
              <a:rPr lang="en-US" dirty="0"/>
              <a:t>slow mass transfer vs vertical mixing, </a:t>
            </a:r>
          </a:p>
          <a:p>
            <a:pPr marL="285750" indent="-285750">
              <a:buFontTx/>
              <a:buChar char="-"/>
            </a:pPr>
            <a:r>
              <a:rPr lang="en-US" dirty="0"/>
              <a:t>concentrations low,</a:t>
            </a:r>
            <a:br>
              <a:rPr lang="en-US" dirty="0"/>
            </a:br>
            <a:r>
              <a:rPr lang="en-US" dirty="0"/>
              <a:t>&lt;10 ug/L, around detection limit, sub-lethal (lower than 96h-LC50 values)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final conc. approx. </a:t>
            </a:r>
            <a:br>
              <a:rPr lang="en-US" dirty="0"/>
            </a:br>
            <a:r>
              <a:rPr lang="en-US" dirty="0"/>
              <a:t>60 ug/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Copepods </a:t>
            </a:r>
          </a:p>
          <a:p>
            <a:pPr marL="285750" indent="-285750">
              <a:buFontTx/>
              <a:buChar char="-"/>
            </a:pPr>
            <a:r>
              <a:rPr lang="en-US" dirty="0"/>
              <a:t>Response within hours on surface. Lower depth: slow or no response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C6DCE-17F0-7247-8DED-7B86DB8F34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93484B0-A51A-CA45-A7BE-19CB74B7968A}"/>
              </a:ext>
            </a:extLst>
          </p:cNvPr>
          <p:cNvSpPr txBox="1">
            <a:spLocks/>
          </p:cNvSpPr>
          <p:nvPr/>
        </p:nvSpPr>
        <p:spPr>
          <a:xfrm>
            <a:off x="9384937" y="1050925"/>
            <a:ext cx="2756357" cy="459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With Dispersants</a:t>
            </a:r>
          </a:p>
          <a:p>
            <a:endParaRPr lang="en-US" b="1" dirty="0"/>
          </a:p>
          <a:p>
            <a:r>
              <a:rPr lang="en-US" dirty="0"/>
              <a:t>Oil profile:</a:t>
            </a:r>
          </a:p>
          <a:p>
            <a:pPr marL="285750" indent="-285750">
              <a:buFontTx/>
              <a:buChar char="-"/>
            </a:pPr>
            <a:r>
              <a:rPr lang="en-US" dirty="0"/>
              <a:t>fast peak conc. </a:t>
            </a:r>
            <a:br>
              <a:rPr lang="en-US" dirty="0"/>
            </a:br>
            <a:r>
              <a:rPr lang="en-US" dirty="0"/>
              <a:t>&gt;1,000 ug/L,</a:t>
            </a:r>
            <a:br>
              <a:rPr lang="en-US" dirty="0"/>
            </a:br>
            <a:r>
              <a:rPr lang="en-US" dirty="0"/>
              <a:t>above 96h LC50-range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then progressively lower conc.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final conc: approx. </a:t>
            </a:r>
            <a:br>
              <a:rPr lang="en-US" dirty="0"/>
            </a:br>
            <a:r>
              <a:rPr lang="en-US" dirty="0"/>
              <a:t>290 ug/L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Copepods </a:t>
            </a:r>
          </a:p>
          <a:p>
            <a:pPr marL="285750" indent="-285750">
              <a:buFontTx/>
              <a:buChar char="-"/>
            </a:pPr>
            <a:r>
              <a:rPr lang="en-US" dirty="0"/>
              <a:t>rapid response, immediate</a:t>
            </a:r>
            <a:br>
              <a:rPr lang="en-US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6F224-31B4-F14A-906E-C8C34FDB2CBA}"/>
              </a:ext>
            </a:extLst>
          </p:cNvPr>
          <p:cNvSpPr txBox="1"/>
          <p:nvPr/>
        </p:nvSpPr>
        <p:spPr>
          <a:xfrm>
            <a:off x="5160800" y="384730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Oil Only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CEF7619-84D6-0640-AD5A-0D11A1182483}"/>
              </a:ext>
            </a:extLst>
          </p:cNvPr>
          <p:cNvSpPr txBox="1">
            <a:spLocks/>
          </p:cNvSpPr>
          <p:nvPr/>
        </p:nvSpPr>
        <p:spPr>
          <a:xfrm>
            <a:off x="3613067" y="6008912"/>
            <a:ext cx="8440388" cy="7933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C000"/>
                </a:solidFill>
              </a:rPr>
              <a:t>Copepod react to oil. The response to dispersed oil is faster and more intense </a:t>
            </a:r>
            <a:r>
              <a:rPr lang="en-US" sz="2400" dirty="0" smtClean="0">
                <a:solidFill>
                  <a:srgbClr val="FFC000"/>
                </a:solidFill>
              </a:rPr>
              <a:t>than </a:t>
            </a:r>
            <a:r>
              <a:rPr lang="en-US" sz="2400" dirty="0">
                <a:solidFill>
                  <a:srgbClr val="FFC000"/>
                </a:solidFill>
              </a:rPr>
              <a:t>to oil without dispersant.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381012" y="410297"/>
            <a:ext cx="2789934" cy="5592945"/>
            <a:chOff x="3381012" y="410297"/>
            <a:chExt cx="2789934" cy="559294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9BF9DB2-FC69-DC4C-90F2-1421972482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038" b="5159"/>
            <a:stretch/>
          </p:blipFill>
          <p:spPr>
            <a:xfrm>
              <a:off x="3381012" y="410297"/>
              <a:ext cx="2789934" cy="5592945"/>
            </a:xfrm>
            <a:prstGeom prst="rect">
              <a:avLst/>
            </a:prstGeom>
          </p:spPr>
        </p:pic>
        <p:sp>
          <p:nvSpPr>
            <p:cNvPr id="3" name="Right Arrow 2"/>
            <p:cNvSpPr/>
            <p:nvPr/>
          </p:nvSpPr>
          <p:spPr>
            <a:xfrm rot="922127">
              <a:off x="4005903" y="1138042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ight Arrow 13"/>
            <p:cNvSpPr/>
            <p:nvPr/>
          </p:nvSpPr>
          <p:spPr>
            <a:xfrm rot="922127">
              <a:off x="4197525" y="2880474"/>
              <a:ext cx="1493314" cy="152550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4005903" y="4185507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16"/>
            <p:cNvSpPr/>
            <p:nvPr/>
          </p:nvSpPr>
          <p:spPr>
            <a:xfrm rot="318196">
              <a:off x="4047284" y="5409137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B78E459-A655-1E4C-8E04-1C9E30D71A35}"/>
              </a:ext>
            </a:extLst>
          </p:cNvPr>
          <p:cNvSpPr txBox="1"/>
          <p:nvPr/>
        </p:nvSpPr>
        <p:spPr>
          <a:xfrm>
            <a:off x="7792577" y="496021"/>
            <a:ext cx="1465361" cy="371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Dispersed Oil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-2920967" y="681964"/>
            <a:ext cx="2792077" cy="5593383"/>
            <a:chOff x="6410732" y="384730"/>
            <a:chExt cx="2792077" cy="5593383"/>
          </a:xfrm>
        </p:grpSpPr>
        <p:grpSp>
          <p:nvGrpSpPr>
            <p:cNvPr id="16" name="Group 15"/>
            <p:cNvGrpSpPr/>
            <p:nvPr/>
          </p:nvGrpSpPr>
          <p:grpSpPr>
            <a:xfrm>
              <a:off x="6410732" y="384730"/>
              <a:ext cx="2792077" cy="5593383"/>
              <a:chOff x="6425764" y="418774"/>
              <a:chExt cx="2792077" cy="559338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D56F8E7-64B3-804C-8CA6-21BB19251C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25764" y="418774"/>
                <a:ext cx="2792077" cy="5593383"/>
              </a:xfrm>
              <a:prstGeom prst="rect">
                <a:avLst/>
              </a:prstGeom>
            </p:spPr>
          </p:pic>
          <p:sp>
            <p:nvSpPr>
              <p:cNvPr id="18" name="Right Arrow 17"/>
              <p:cNvSpPr/>
              <p:nvPr/>
            </p:nvSpPr>
            <p:spPr>
              <a:xfrm rot="3617267">
                <a:off x="6803203" y="1430165"/>
                <a:ext cx="647726" cy="145762"/>
              </a:xfrm>
              <a:prstGeom prst="rightArrow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ight Arrow 18"/>
              <p:cNvSpPr/>
              <p:nvPr/>
            </p:nvSpPr>
            <p:spPr>
              <a:xfrm rot="2563630">
                <a:off x="6960871" y="2782755"/>
                <a:ext cx="651612" cy="137626"/>
              </a:xfrm>
              <a:prstGeom prst="rightArrow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ight Arrow 19"/>
              <p:cNvSpPr/>
              <p:nvPr/>
            </p:nvSpPr>
            <p:spPr>
              <a:xfrm rot="4047019">
                <a:off x="7048483" y="4026971"/>
                <a:ext cx="888004" cy="160938"/>
              </a:xfrm>
              <a:prstGeom prst="rightArrow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ight Arrow 20"/>
              <p:cNvSpPr/>
              <p:nvPr/>
            </p:nvSpPr>
            <p:spPr>
              <a:xfrm rot="2548388">
                <a:off x="6991342" y="5313598"/>
                <a:ext cx="893333" cy="159978"/>
              </a:xfrm>
              <a:prstGeom prst="rightArrow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Right Arrow 21"/>
            <p:cNvSpPr/>
            <p:nvPr/>
          </p:nvSpPr>
          <p:spPr>
            <a:xfrm rot="18217010">
              <a:off x="6941383" y="3728238"/>
              <a:ext cx="356103" cy="152853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17713" y="373625"/>
            <a:ext cx="2866403" cy="5632452"/>
            <a:chOff x="7467472" y="714322"/>
            <a:chExt cx="2354920" cy="5799329"/>
          </a:xfrm>
        </p:grpSpPr>
        <p:pic>
          <p:nvPicPr>
            <p:cNvPr id="24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7" t="1550" r="52908" b="7262"/>
            <a:stretch/>
          </p:blipFill>
          <p:spPr bwMode="auto">
            <a:xfrm>
              <a:off x="7467472" y="714322"/>
              <a:ext cx="2354920" cy="5799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ight Arrow 24"/>
            <p:cNvSpPr/>
            <p:nvPr/>
          </p:nvSpPr>
          <p:spPr>
            <a:xfrm rot="2562824">
              <a:off x="7695506" y="1609889"/>
              <a:ext cx="785774" cy="147658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 rot="3098958">
              <a:off x="7783770" y="3074238"/>
              <a:ext cx="770835" cy="145428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Arrow 26"/>
            <p:cNvSpPr/>
            <p:nvPr/>
          </p:nvSpPr>
          <p:spPr>
            <a:xfrm>
              <a:off x="7815621" y="4601802"/>
              <a:ext cx="1658621" cy="19872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7815621" y="5657127"/>
              <a:ext cx="1620325" cy="19756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ight Arrow 28"/>
          <p:cNvSpPr/>
          <p:nvPr/>
        </p:nvSpPr>
        <p:spPr>
          <a:xfrm rot="17514978">
            <a:off x="6437220" y="2678746"/>
            <a:ext cx="535677" cy="175976"/>
          </a:xfrm>
          <a:prstGeom prst="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9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54xjaf36Wpj3n2n56p_6mMVqnrEivYZWw7ZtVtiQ5gVhX9enVF92jqQ2Itfrbci3OyR3L43PLFceTphWE9Vt1rCNgoyFE4chE9VyCjxS21tXgb2mcRNTID7fxcZcsPCL-cnpOKm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22" y="1058007"/>
            <a:ext cx="7391508" cy="448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8911" y="473232"/>
            <a:ext cx="115500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srgbClr val="FFFF00"/>
                </a:solidFill>
              </a:rPr>
              <a:t>What is the fate of copepods after interacting with oil?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2ACCE2-6C18-1347-94A0-FE72D37E7FC0}"/>
              </a:ext>
            </a:extLst>
          </p:cNvPr>
          <p:cNvSpPr txBox="1"/>
          <p:nvPr/>
        </p:nvSpPr>
        <p:spPr>
          <a:xfrm>
            <a:off x="8003458" y="1243781"/>
            <a:ext cx="32249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Small-scale experiment to investigate the type of response by copepods to oil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agreement with tower experiment: inactivation (sinking) of copepods within 2h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Copepods recover when transferred into clean water (“water change”)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BA83ECA-FB7B-0148-BDC6-3AB061C7D8F4}"/>
              </a:ext>
            </a:extLst>
          </p:cNvPr>
          <p:cNvSpPr txBox="1">
            <a:spLocks/>
          </p:cNvSpPr>
          <p:nvPr/>
        </p:nvSpPr>
        <p:spPr>
          <a:xfrm>
            <a:off x="838199" y="0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491E9D-6242-AF41-B0B3-D51BE3E406EA}"/>
              </a:ext>
            </a:extLst>
          </p:cNvPr>
          <p:cNvSpPr/>
          <p:nvPr/>
        </p:nvSpPr>
        <p:spPr>
          <a:xfrm>
            <a:off x="3543207" y="1815411"/>
            <a:ext cx="4056994" cy="615553"/>
          </a:xfrm>
          <a:prstGeom prst="rect">
            <a:avLst/>
          </a:prstGeom>
          <a:solidFill>
            <a:srgbClr val="F4F4F4"/>
          </a:solidFill>
        </p:spPr>
        <p:txBody>
          <a:bodyPr wrap="square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dissolved </a:t>
            </a:r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oil - 150 ug PAHs/L</a:t>
            </a:r>
          </a:p>
          <a:p>
            <a:r>
              <a:rPr lang="en-US" sz="17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dispersed oil treatment - 340 ug PAHs/L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C0EC968-6BC7-B54A-A6EF-F783E967F3DD}"/>
              </a:ext>
            </a:extLst>
          </p:cNvPr>
          <p:cNvSpPr txBox="1">
            <a:spLocks/>
          </p:cNvSpPr>
          <p:nvPr/>
        </p:nvSpPr>
        <p:spPr>
          <a:xfrm>
            <a:off x="3613067" y="6008912"/>
            <a:ext cx="8440388" cy="7933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C000"/>
                </a:solidFill>
              </a:rPr>
              <a:t>In clean water, copepods can recover over short time scales.</a:t>
            </a:r>
          </a:p>
          <a:p>
            <a:r>
              <a:rPr lang="en-US" sz="2400" dirty="0">
                <a:solidFill>
                  <a:srgbClr val="FFC000"/>
                </a:solidFill>
              </a:rPr>
              <a:t>Long-term impact?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45639" y="1534510"/>
            <a:ext cx="1261242" cy="798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63801" y="2345789"/>
            <a:ext cx="5561605" cy="2268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16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7DB1-D2FF-A34D-984E-60E9F2E2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2" y="375634"/>
            <a:ext cx="4268643" cy="59372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Thermocline Experiments</a:t>
            </a:r>
            <a:endParaRPr lang="en-US" dirty="0"/>
          </a:p>
        </p:txBody>
      </p:sp>
      <p:sp>
        <p:nvSpPr>
          <p:cNvPr id="139" name="Text Placeholder 138">
            <a:extLst>
              <a:ext uri="{FF2B5EF4-FFF2-40B4-BE49-F238E27FC236}">
                <a16:creationId xmlns:a16="http://schemas.microsoft.com/office/drawing/2014/main" id="{5796A007-16D4-C149-843A-20A1E4D12B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6" name="Text Placeholder 7">
            <a:extLst>
              <a:ext uri="{FF2B5EF4-FFF2-40B4-BE49-F238E27FC236}">
                <a16:creationId xmlns:a16="http://schemas.microsoft.com/office/drawing/2014/main" id="{93A32E0A-A3C3-234D-9EAB-90E4F0305320}"/>
              </a:ext>
            </a:extLst>
          </p:cNvPr>
          <p:cNvSpPr txBox="1">
            <a:spLocks/>
          </p:cNvSpPr>
          <p:nvPr/>
        </p:nvSpPr>
        <p:spPr>
          <a:xfrm>
            <a:off x="241739" y="1157288"/>
            <a:ext cx="5289632" cy="41222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285750" indent="-285750"/>
            <a:endParaRPr lang="en-US" sz="2400" dirty="0"/>
          </a:p>
        </p:txBody>
      </p:sp>
      <p:pic>
        <p:nvPicPr>
          <p:cNvPr id="2050" name="Picture 2" descr="Simulating the weathering and transport of the Mauritius oil spill - CM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069" y="595163"/>
            <a:ext cx="1565464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54;p13">
            <a:extLst>
              <a:ext uri="{FF2B5EF4-FFF2-40B4-BE49-F238E27FC236}">
                <a16:creationId xmlns:a16="http://schemas.microsoft.com/office/drawing/2014/main" id="{C6D4AACD-4C81-7C41-9F07-E0A400754D89}"/>
              </a:ext>
            </a:extLst>
          </p:cNvPr>
          <p:cNvGrpSpPr/>
          <p:nvPr/>
        </p:nvGrpSpPr>
        <p:grpSpPr>
          <a:xfrm>
            <a:off x="4607416" y="2113130"/>
            <a:ext cx="2883466" cy="4382595"/>
            <a:chOff x="2509742" y="1660815"/>
            <a:chExt cx="2426404" cy="4080267"/>
          </a:xfrm>
        </p:grpSpPr>
        <p:grpSp>
          <p:nvGrpSpPr>
            <p:cNvPr id="5" name="Google Shape;109;p13">
              <a:extLst>
                <a:ext uri="{FF2B5EF4-FFF2-40B4-BE49-F238E27FC236}">
                  <a16:creationId xmlns:a16="http://schemas.microsoft.com/office/drawing/2014/main" id="{75CE5C36-C652-2740-85A0-0185C8AE789A}"/>
                </a:ext>
              </a:extLst>
            </p:cNvPr>
            <p:cNvGrpSpPr/>
            <p:nvPr/>
          </p:nvGrpSpPr>
          <p:grpSpPr>
            <a:xfrm>
              <a:off x="2509742" y="1809721"/>
              <a:ext cx="1716604" cy="3931361"/>
              <a:chOff x="6189875" y="1127810"/>
              <a:chExt cx="2478850" cy="5250215"/>
            </a:xfrm>
          </p:grpSpPr>
          <p:grpSp>
            <p:nvGrpSpPr>
              <p:cNvPr id="65" name="Google Shape;110;p13">
                <a:extLst>
                  <a:ext uri="{FF2B5EF4-FFF2-40B4-BE49-F238E27FC236}">
                    <a16:creationId xmlns:a16="http://schemas.microsoft.com/office/drawing/2014/main" id="{B4A57550-574A-5A4D-B3C8-B024F00D4373}"/>
                  </a:ext>
                </a:extLst>
              </p:cNvPr>
              <p:cNvGrpSpPr/>
              <p:nvPr/>
            </p:nvGrpSpPr>
            <p:grpSpPr>
              <a:xfrm>
                <a:off x="6205650" y="2545435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5" name="Google Shape;111;p13">
                  <a:extLst>
                    <a:ext uri="{FF2B5EF4-FFF2-40B4-BE49-F238E27FC236}">
                      <a16:creationId xmlns:a16="http://schemas.microsoft.com/office/drawing/2014/main" id="{A614F4C1-7D9E-3C48-8FB2-5808DC1842EA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6" name="Google Shape;112;p13">
                  <a:extLst>
                    <a:ext uri="{FF2B5EF4-FFF2-40B4-BE49-F238E27FC236}">
                      <a16:creationId xmlns:a16="http://schemas.microsoft.com/office/drawing/2014/main" id="{1FE618FA-7C96-0C45-B2CB-5EE30D5F5A19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6" name="Google Shape;113;p13">
                <a:extLst>
                  <a:ext uri="{FF2B5EF4-FFF2-40B4-BE49-F238E27FC236}">
                    <a16:creationId xmlns:a16="http://schemas.microsoft.com/office/drawing/2014/main" id="{2B4D4167-713A-DD46-9F96-5DCF33CCC242}"/>
                  </a:ext>
                </a:extLst>
              </p:cNvPr>
              <p:cNvGrpSpPr/>
              <p:nvPr/>
            </p:nvGrpSpPr>
            <p:grpSpPr>
              <a:xfrm>
                <a:off x="6205650" y="4009710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3" name="Google Shape;114;p13">
                  <a:extLst>
                    <a:ext uri="{FF2B5EF4-FFF2-40B4-BE49-F238E27FC236}">
                      <a16:creationId xmlns:a16="http://schemas.microsoft.com/office/drawing/2014/main" id="{33DFF419-F09A-F447-8604-9AE3525402AC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4" name="Google Shape;115;p13">
                  <a:extLst>
                    <a:ext uri="{FF2B5EF4-FFF2-40B4-BE49-F238E27FC236}">
                      <a16:creationId xmlns:a16="http://schemas.microsoft.com/office/drawing/2014/main" id="{68960D03-1DCA-9D41-9284-AB2A5EB12AF2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7" name="Google Shape;116;p13">
                <a:extLst>
                  <a:ext uri="{FF2B5EF4-FFF2-40B4-BE49-F238E27FC236}">
                    <a16:creationId xmlns:a16="http://schemas.microsoft.com/office/drawing/2014/main" id="{AF003995-59BD-E144-B46C-7EBC07D3F7CF}"/>
                  </a:ext>
                </a:extLst>
              </p:cNvPr>
              <p:cNvGrpSpPr/>
              <p:nvPr/>
            </p:nvGrpSpPr>
            <p:grpSpPr>
              <a:xfrm>
                <a:off x="6205650" y="5473973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1" name="Google Shape;117;p13">
                  <a:extLst>
                    <a:ext uri="{FF2B5EF4-FFF2-40B4-BE49-F238E27FC236}">
                      <a16:creationId xmlns:a16="http://schemas.microsoft.com/office/drawing/2014/main" id="{7FA05C70-301D-F143-88E8-4A5F20402D50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2" name="Google Shape;118;p13">
                  <a:extLst>
                    <a:ext uri="{FF2B5EF4-FFF2-40B4-BE49-F238E27FC236}">
                      <a16:creationId xmlns:a16="http://schemas.microsoft.com/office/drawing/2014/main" id="{A6833533-8FC4-DC45-8223-B683CF50B3AC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8" name="Google Shape;119;p13">
                <a:extLst>
                  <a:ext uri="{FF2B5EF4-FFF2-40B4-BE49-F238E27FC236}">
                    <a16:creationId xmlns:a16="http://schemas.microsoft.com/office/drawing/2014/main" id="{6E18667A-A2EB-D042-9BDE-042E43067FA4}"/>
                  </a:ext>
                </a:extLst>
              </p:cNvPr>
              <p:cNvGrpSpPr/>
              <p:nvPr/>
            </p:nvGrpSpPr>
            <p:grpSpPr>
              <a:xfrm>
                <a:off x="6189875" y="1127810"/>
                <a:ext cx="2478850" cy="904052"/>
                <a:chOff x="6205650" y="2063510"/>
                <a:chExt cx="2478850" cy="904052"/>
              </a:xfrm>
            </p:grpSpPr>
            <p:pic>
              <p:nvPicPr>
                <p:cNvPr id="69" name="Google Shape;120;p13">
                  <a:extLst>
                    <a:ext uri="{FF2B5EF4-FFF2-40B4-BE49-F238E27FC236}">
                      <a16:creationId xmlns:a16="http://schemas.microsoft.com/office/drawing/2014/main" id="{A72F0B3F-2023-384A-ABB3-A1C41C1B86AF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5750" y="2063510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0" name="Google Shape;121;p13">
                  <a:extLst>
                    <a:ext uri="{FF2B5EF4-FFF2-40B4-BE49-F238E27FC236}">
                      <a16:creationId xmlns:a16="http://schemas.microsoft.com/office/drawing/2014/main" id="{83E1D4D7-C95C-DD47-8B8C-D6E6C2357E5F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</p:grpSp>
        <p:cxnSp>
          <p:nvCxnSpPr>
            <p:cNvPr id="10" name="Google Shape;175;p13">
              <a:extLst>
                <a:ext uri="{FF2B5EF4-FFF2-40B4-BE49-F238E27FC236}">
                  <a16:creationId xmlns:a16="http://schemas.microsoft.com/office/drawing/2014/main" id="{6991967C-529D-F14D-917A-C1ABD7FEF1CF}"/>
                </a:ext>
              </a:extLst>
            </p:cNvPr>
            <p:cNvCxnSpPr>
              <a:stCxn id="69" idx="3"/>
            </p:cNvCxnSpPr>
            <p:nvPr/>
          </p:nvCxnSpPr>
          <p:spPr>
            <a:xfrm rot="10800000" flipH="1">
              <a:off x="4226346" y="1660998"/>
              <a:ext cx="709800" cy="487200"/>
            </a:xfrm>
            <a:prstGeom prst="curvedConnector3">
              <a:avLst>
                <a:gd name="adj1" fmla="val 49989"/>
              </a:avLst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" name="Google Shape;176;p13">
              <a:extLst>
                <a:ext uri="{FF2B5EF4-FFF2-40B4-BE49-F238E27FC236}">
                  <a16:creationId xmlns:a16="http://schemas.microsoft.com/office/drawing/2014/main" id="{227308E7-7A64-014D-947F-4BE5FC5844E6}"/>
                </a:ext>
              </a:extLst>
            </p:cNvPr>
            <p:cNvCxnSpPr>
              <a:stCxn id="75" idx="3"/>
            </p:cNvCxnSpPr>
            <p:nvPr/>
          </p:nvCxnSpPr>
          <p:spPr>
            <a:xfrm rot="10800000" flipH="1">
              <a:off x="4215422" y="1660815"/>
              <a:ext cx="720600" cy="15489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2" name="Google Shape;177;p13">
              <a:extLst>
                <a:ext uri="{FF2B5EF4-FFF2-40B4-BE49-F238E27FC236}">
                  <a16:creationId xmlns:a16="http://schemas.microsoft.com/office/drawing/2014/main" id="{EBB96668-E3AA-3A49-AC5D-1FA93EAF3175}"/>
                </a:ext>
              </a:extLst>
            </p:cNvPr>
            <p:cNvCxnSpPr>
              <a:stCxn id="73" idx="3"/>
            </p:cNvCxnSpPr>
            <p:nvPr/>
          </p:nvCxnSpPr>
          <p:spPr>
            <a:xfrm rot="10800000" flipH="1">
              <a:off x="4215422" y="1661064"/>
              <a:ext cx="720600" cy="26451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1C23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3" name="Google Shape;178;p13">
              <a:extLst>
                <a:ext uri="{FF2B5EF4-FFF2-40B4-BE49-F238E27FC236}">
                  <a16:creationId xmlns:a16="http://schemas.microsoft.com/office/drawing/2014/main" id="{5A2977C0-D41A-1E4E-94FD-6DB1E48D71F0}"/>
                </a:ext>
              </a:extLst>
            </p:cNvPr>
            <p:cNvCxnSpPr>
              <a:stCxn id="71" idx="3"/>
            </p:cNvCxnSpPr>
            <p:nvPr/>
          </p:nvCxnSpPr>
          <p:spPr>
            <a:xfrm rot="10800000" flipH="1">
              <a:off x="4215422" y="1661004"/>
              <a:ext cx="720600" cy="37416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  <p:sp>
        <p:nvSpPr>
          <p:cNvPr id="138" name="Cube 137"/>
          <p:cNvSpPr/>
          <p:nvPr/>
        </p:nvSpPr>
        <p:spPr>
          <a:xfrm flipH="1">
            <a:off x="3156047" y="1634591"/>
            <a:ext cx="1397117" cy="4997535"/>
          </a:xfrm>
          <a:prstGeom prst="cube">
            <a:avLst/>
          </a:prstGeom>
          <a:solidFill>
            <a:schemeClr val="bg1">
              <a:lumMod val="90000"/>
              <a:lumOff val="1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4" name="Group 193"/>
          <p:cNvGrpSpPr/>
          <p:nvPr/>
        </p:nvGrpSpPr>
        <p:grpSpPr>
          <a:xfrm>
            <a:off x="3501936" y="2001372"/>
            <a:ext cx="1055200" cy="4630754"/>
            <a:chOff x="3352800" y="1974943"/>
            <a:chExt cx="998451" cy="4475806"/>
          </a:xfrm>
        </p:grpSpPr>
        <p:sp>
          <p:nvSpPr>
            <p:cNvPr id="195" name="Google Shape;57;p13">
              <a:extLst>
                <a:ext uri="{FF2B5EF4-FFF2-40B4-BE49-F238E27FC236}">
                  <a16:creationId xmlns:a16="http://schemas.microsoft.com/office/drawing/2014/main" id="{A587E93E-C9A9-BF41-B07E-F9F88CD041E2}"/>
                </a:ext>
              </a:extLst>
            </p:cNvPr>
            <p:cNvSpPr/>
            <p:nvPr/>
          </p:nvSpPr>
          <p:spPr>
            <a:xfrm>
              <a:off x="3352800" y="1974943"/>
              <a:ext cx="994694" cy="4453392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96" name="Google Shape;58;p13">
              <a:extLst>
                <a:ext uri="{FF2B5EF4-FFF2-40B4-BE49-F238E27FC236}">
                  <a16:creationId xmlns:a16="http://schemas.microsoft.com/office/drawing/2014/main" id="{D4CB3C6F-269B-0D4B-B45E-4D7FD1C8B3A0}"/>
                </a:ext>
              </a:extLst>
            </p:cNvPr>
            <p:cNvSpPr/>
            <p:nvPr/>
          </p:nvSpPr>
          <p:spPr>
            <a:xfrm>
              <a:off x="3356313" y="2234780"/>
              <a:ext cx="994694" cy="421596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97" name="Group 196"/>
            <p:cNvGrpSpPr/>
            <p:nvPr/>
          </p:nvGrpSpPr>
          <p:grpSpPr>
            <a:xfrm>
              <a:off x="3519343" y="3668337"/>
              <a:ext cx="304799" cy="205433"/>
              <a:chOff x="3519343" y="3810287"/>
              <a:chExt cx="95259" cy="63483"/>
            </a:xfrm>
          </p:grpSpPr>
          <p:sp>
            <p:nvSpPr>
              <p:cNvPr id="242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43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42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42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8" name="Group 197"/>
            <p:cNvGrpSpPr/>
            <p:nvPr/>
          </p:nvGrpSpPr>
          <p:grpSpPr>
            <a:xfrm>
              <a:off x="3894052" y="3103350"/>
              <a:ext cx="304799" cy="205433"/>
              <a:chOff x="3519343" y="3810287"/>
              <a:chExt cx="95259" cy="63483"/>
            </a:xfrm>
          </p:grpSpPr>
          <p:sp>
            <p:nvSpPr>
              <p:cNvPr id="239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40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9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9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9" name="Group 198"/>
            <p:cNvGrpSpPr/>
            <p:nvPr/>
          </p:nvGrpSpPr>
          <p:grpSpPr>
            <a:xfrm>
              <a:off x="3913736" y="5459915"/>
              <a:ext cx="304799" cy="205433"/>
              <a:chOff x="3519343" y="3810287"/>
              <a:chExt cx="95259" cy="63483"/>
            </a:xfrm>
          </p:grpSpPr>
          <p:sp>
            <p:nvSpPr>
              <p:cNvPr id="236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7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6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6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0" name="Group 199"/>
            <p:cNvGrpSpPr/>
            <p:nvPr/>
          </p:nvGrpSpPr>
          <p:grpSpPr>
            <a:xfrm>
              <a:off x="3598585" y="2715442"/>
              <a:ext cx="304799" cy="205433"/>
              <a:chOff x="3519343" y="3810287"/>
              <a:chExt cx="95259" cy="63483"/>
            </a:xfrm>
          </p:grpSpPr>
          <p:sp>
            <p:nvSpPr>
              <p:cNvPr id="233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4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3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3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1" name="Group 200"/>
            <p:cNvGrpSpPr/>
            <p:nvPr/>
          </p:nvGrpSpPr>
          <p:grpSpPr>
            <a:xfrm>
              <a:off x="3876633" y="3974203"/>
              <a:ext cx="304799" cy="205433"/>
              <a:chOff x="3519343" y="3810287"/>
              <a:chExt cx="95259" cy="63483"/>
            </a:xfrm>
          </p:grpSpPr>
          <p:sp>
            <p:nvSpPr>
              <p:cNvPr id="230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1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0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2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0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2" name="Group 201"/>
            <p:cNvGrpSpPr/>
            <p:nvPr/>
          </p:nvGrpSpPr>
          <p:grpSpPr>
            <a:xfrm>
              <a:off x="3510874" y="3334128"/>
              <a:ext cx="304799" cy="205433"/>
              <a:chOff x="3519343" y="3810287"/>
              <a:chExt cx="95259" cy="63483"/>
            </a:xfrm>
          </p:grpSpPr>
          <p:sp>
            <p:nvSpPr>
              <p:cNvPr id="227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8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7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7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3" name="Group 202"/>
            <p:cNvGrpSpPr/>
            <p:nvPr/>
          </p:nvGrpSpPr>
          <p:grpSpPr>
            <a:xfrm>
              <a:off x="3615374" y="4692662"/>
              <a:ext cx="304799" cy="205433"/>
              <a:chOff x="3519343" y="3810287"/>
              <a:chExt cx="95259" cy="63483"/>
            </a:xfrm>
          </p:grpSpPr>
          <p:sp>
            <p:nvSpPr>
              <p:cNvPr id="224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5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4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4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4" name="Group 203"/>
            <p:cNvGrpSpPr/>
            <p:nvPr/>
          </p:nvGrpSpPr>
          <p:grpSpPr>
            <a:xfrm>
              <a:off x="3628439" y="5972826"/>
              <a:ext cx="304799" cy="205433"/>
              <a:chOff x="3519343" y="3810287"/>
              <a:chExt cx="95259" cy="63483"/>
            </a:xfrm>
          </p:grpSpPr>
          <p:sp>
            <p:nvSpPr>
              <p:cNvPr id="221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2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1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3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1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5" name="Group 204"/>
            <p:cNvGrpSpPr/>
            <p:nvPr/>
          </p:nvGrpSpPr>
          <p:grpSpPr>
            <a:xfrm>
              <a:off x="4046452" y="2328287"/>
              <a:ext cx="304799" cy="205433"/>
              <a:chOff x="3519343" y="3810287"/>
              <a:chExt cx="95259" cy="63483"/>
            </a:xfrm>
          </p:grpSpPr>
          <p:sp>
            <p:nvSpPr>
              <p:cNvPr id="218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9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8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8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6" name="Group 205"/>
            <p:cNvGrpSpPr/>
            <p:nvPr/>
          </p:nvGrpSpPr>
          <p:grpSpPr>
            <a:xfrm>
              <a:off x="3994200" y="4797168"/>
              <a:ext cx="304799" cy="205433"/>
              <a:chOff x="3519343" y="3810287"/>
              <a:chExt cx="95259" cy="63483"/>
            </a:xfrm>
          </p:grpSpPr>
          <p:sp>
            <p:nvSpPr>
              <p:cNvPr id="215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6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5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5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7" name="Group 206"/>
            <p:cNvGrpSpPr/>
            <p:nvPr/>
          </p:nvGrpSpPr>
          <p:grpSpPr>
            <a:xfrm>
              <a:off x="3680688" y="4235466"/>
              <a:ext cx="304799" cy="205433"/>
              <a:chOff x="3519343" y="3810287"/>
              <a:chExt cx="95259" cy="63483"/>
            </a:xfrm>
          </p:grpSpPr>
          <p:sp>
            <p:nvSpPr>
              <p:cNvPr id="212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3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2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2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8" name="Group 207"/>
            <p:cNvGrpSpPr/>
            <p:nvPr/>
          </p:nvGrpSpPr>
          <p:grpSpPr>
            <a:xfrm>
              <a:off x="3589250" y="5202117"/>
              <a:ext cx="304799" cy="205433"/>
              <a:chOff x="3519343" y="3810287"/>
              <a:chExt cx="95259" cy="63483"/>
            </a:xfrm>
          </p:grpSpPr>
          <p:sp>
            <p:nvSpPr>
              <p:cNvPr id="209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0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09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09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46" name="Rectangle 245"/>
          <p:cNvSpPr/>
          <p:nvPr/>
        </p:nvSpPr>
        <p:spPr>
          <a:xfrm>
            <a:off x="3498099" y="1996690"/>
            <a:ext cx="1031477" cy="26441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3701253" y="2062830"/>
            <a:ext cx="534862" cy="11151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Freeform 246"/>
          <p:cNvSpPr/>
          <p:nvPr/>
        </p:nvSpPr>
        <p:spPr>
          <a:xfrm>
            <a:off x="3937297" y="1312804"/>
            <a:ext cx="430993" cy="703573"/>
          </a:xfrm>
          <a:custGeom>
            <a:avLst/>
            <a:gdLst>
              <a:gd name="connsiteX0" fmla="*/ 936703 w 943153"/>
              <a:gd name="connsiteY0" fmla="*/ 0 h 669073"/>
              <a:gd name="connsiteX1" fmla="*/ 936703 w 943153"/>
              <a:gd name="connsiteY1" fmla="*/ 0 h 669073"/>
              <a:gd name="connsiteX2" fmla="*/ 825190 w 943153"/>
              <a:gd name="connsiteY2" fmla="*/ 11151 h 669073"/>
              <a:gd name="connsiteX3" fmla="*/ 791737 w 943153"/>
              <a:gd name="connsiteY3" fmla="*/ 22302 h 669073"/>
              <a:gd name="connsiteX4" fmla="*/ 691376 w 943153"/>
              <a:gd name="connsiteY4" fmla="*/ 44605 h 669073"/>
              <a:gd name="connsiteX5" fmla="*/ 657922 w 943153"/>
              <a:gd name="connsiteY5" fmla="*/ 55756 h 669073"/>
              <a:gd name="connsiteX6" fmla="*/ 602166 w 943153"/>
              <a:gd name="connsiteY6" fmla="*/ 66907 h 669073"/>
              <a:gd name="connsiteX7" fmla="*/ 512956 w 943153"/>
              <a:gd name="connsiteY7" fmla="*/ 100361 h 669073"/>
              <a:gd name="connsiteX8" fmla="*/ 479503 w 943153"/>
              <a:gd name="connsiteY8" fmla="*/ 111512 h 669073"/>
              <a:gd name="connsiteX9" fmla="*/ 423746 w 943153"/>
              <a:gd name="connsiteY9" fmla="*/ 156117 h 669073"/>
              <a:gd name="connsiteX10" fmla="*/ 356839 w 943153"/>
              <a:gd name="connsiteY10" fmla="*/ 178420 h 669073"/>
              <a:gd name="connsiteX11" fmla="*/ 289932 w 943153"/>
              <a:gd name="connsiteY11" fmla="*/ 234176 h 669073"/>
              <a:gd name="connsiteX12" fmla="*/ 256478 w 943153"/>
              <a:gd name="connsiteY12" fmla="*/ 245327 h 669073"/>
              <a:gd name="connsiteX13" fmla="*/ 223024 w 943153"/>
              <a:gd name="connsiteY13" fmla="*/ 267629 h 669073"/>
              <a:gd name="connsiteX14" fmla="*/ 200722 w 943153"/>
              <a:gd name="connsiteY14" fmla="*/ 289932 h 669073"/>
              <a:gd name="connsiteX15" fmla="*/ 167268 w 943153"/>
              <a:gd name="connsiteY15" fmla="*/ 301083 h 669073"/>
              <a:gd name="connsiteX16" fmla="*/ 89210 w 943153"/>
              <a:gd name="connsiteY16" fmla="*/ 390293 h 669073"/>
              <a:gd name="connsiteX17" fmla="*/ 55756 w 943153"/>
              <a:gd name="connsiteY17" fmla="*/ 457200 h 669073"/>
              <a:gd name="connsiteX18" fmla="*/ 11151 w 943153"/>
              <a:gd name="connsiteY18" fmla="*/ 524107 h 669073"/>
              <a:gd name="connsiteX19" fmla="*/ 0 w 943153"/>
              <a:gd name="connsiteY19" fmla="*/ 557561 h 669073"/>
              <a:gd name="connsiteX20" fmla="*/ 11151 w 943153"/>
              <a:gd name="connsiteY20" fmla="*/ 646771 h 669073"/>
              <a:gd name="connsiteX21" fmla="*/ 78059 w 943153"/>
              <a:gd name="connsiteY21" fmla="*/ 669073 h 669073"/>
              <a:gd name="connsiteX22" fmla="*/ 89210 w 943153"/>
              <a:gd name="connsiteY22" fmla="*/ 635620 h 669073"/>
              <a:gd name="connsiteX23" fmla="*/ 100361 w 943153"/>
              <a:gd name="connsiteY23" fmla="*/ 591015 h 669073"/>
              <a:gd name="connsiteX24" fmla="*/ 122664 w 943153"/>
              <a:gd name="connsiteY24" fmla="*/ 568712 h 669073"/>
              <a:gd name="connsiteX25" fmla="*/ 144966 w 943153"/>
              <a:gd name="connsiteY25" fmla="*/ 490654 h 669073"/>
              <a:gd name="connsiteX26" fmla="*/ 167268 w 943153"/>
              <a:gd name="connsiteY26" fmla="*/ 468351 h 669073"/>
              <a:gd name="connsiteX27" fmla="*/ 200722 w 943153"/>
              <a:gd name="connsiteY27" fmla="*/ 412595 h 669073"/>
              <a:gd name="connsiteX28" fmla="*/ 267629 w 943153"/>
              <a:gd name="connsiteY28" fmla="*/ 390293 h 669073"/>
              <a:gd name="connsiteX29" fmla="*/ 323385 w 943153"/>
              <a:gd name="connsiteY29" fmla="*/ 345688 h 669073"/>
              <a:gd name="connsiteX30" fmla="*/ 345688 w 943153"/>
              <a:gd name="connsiteY30" fmla="*/ 323385 h 669073"/>
              <a:gd name="connsiteX31" fmla="*/ 379142 w 943153"/>
              <a:gd name="connsiteY31" fmla="*/ 312234 h 669073"/>
              <a:gd name="connsiteX32" fmla="*/ 412595 w 943153"/>
              <a:gd name="connsiteY32" fmla="*/ 289932 h 669073"/>
              <a:gd name="connsiteX33" fmla="*/ 479503 w 943153"/>
              <a:gd name="connsiteY33" fmla="*/ 267629 h 669073"/>
              <a:gd name="connsiteX34" fmla="*/ 512956 w 943153"/>
              <a:gd name="connsiteY34" fmla="*/ 245327 h 669073"/>
              <a:gd name="connsiteX35" fmla="*/ 535259 w 943153"/>
              <a:gd name="connsiteY35" fmla="*/ 223024 h 669073"/>
              <a:gd name="connsiteX36" fmla="*/ 602166 w 943153"/>
              <a:gd name="connsiteY36" fmla="*/ 200722 h 669073"/>
              <a:gd name="connsiteX37" fmla="*/ 669073 w 943153"/>
              <a:gd name="connsiteY37" fmla="*/ 178420 h 669073"/>
              <a:gd name="connsiteX38" fmla="*/ 702527 w 943153"/>
              <a:gd name="connsiteY38" fmla="*/ 167268 h 669073"/>
              <a:gd name="connsiteX39" fmla="*/ 780585 w 943153"/>
              <a:gd name="connsiteY39" fmla="*/ 156117 h 669073"/>
              <a:gd name="connsiteX40" fmla="*/ 836342 w 943153"/>
              <a:gd name="connsiteY40" fmla="*/ 144966 h 669073"/>
              <a:gd name="connsiteX41" fmla="*/ 869795 w 943153"/>
              <a:gd name="connsiteY41" fmla="*/ 133815 h 669073"/>
              <a:gd name="connsiteX42" fmla="*/ 936703 w 943153"/>
              <a:gd name="connsiteY42" fmla="*/ 122663 h 669073"/>
              <a:gd name="connsiteX43" fmla="*/ 936703 w 943153"/>
              <a:gd name="connsiteY43" fmla="*/ 55756 h 669073"/>
              <a:gd name="connsiteX44" fmla="*/ 936703 w 943153"/>
              <a:gd name="connsiteY44" fmla="*/ 0 h 66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43153" h="669073">
                <a:moveTo>
                  <a:pt x="936703" y="0"/>
                </a:moveTo>
                <a:lnTo>
                  <a:pt x="936703" y="0"/>
                </a:lnTo>
                <a:cubicBezTo>
                  <a:pt x="899532" y="3717"/>
                  <a:pt x="862112" y="5471"/>
                  <a:pt x="825190" y="11151"/>
                </a:cubicBezTo>
                <a:cubicBezTo>
                  <a:pt x="813572" y="12938"/>
                  <a:pt x="803140" y="19451"/>
                  <a:pt x="791737" y="22302"/>
                </a:cubicBezTo>
                <a:cubicBezTo>
                  <a:pt x="699756" y="45298"/>
                  <a:pt x="771508" y="21711"/>
                  <a:pt x="691376" y="44605"/>
                </a:cubicBezTo>
                <a:cubicBezTo>
                  <a:pt x="680074" y="47834"/>
                  <a:pt x="669326" y="52905"/>
                  <a:pt x="657922" y="55756"/>
                </a:cubicBezTo>
                <a:cubicBezTo>
                  <a:pt x="639534" y="60353"/>
                  <a:pt x="620553" y="62310"/>
                  <a:pt x="602166" y="66907"/>
                </a:cubicBezTo>
                <a:cubicBezTo>
                  <a:pt x="576864" y="73233"/>
                  <a:pt x="533407" y="92692"/>
                  <a:pt x="512956" y="100361"/>
                </a:cubicBezTo>
                <a:cubicBezTo>
                  <a:pt x="501950" y="104488"/>
                  <a:pt x="490654" y="107795"/>
                  <a:pt x="479503" y="111512"/>
                </a:cubicBezTo>
                <a:cubicBezTo>
                  <a:pt x="460965" y="130050"/>
                  <a:pt x="449069" y="144862"/>
                  <a:pt x="423746" y="156117"/>
                </a:cubicBezTo>
                <a:cubicBezTo>
                  <a:pt x="402263" y="165665"/>
                  <a:pt x="356839" y="178420"/>
                  <a:pt x="356839" y="178420"/>
                </a:cubicBezTo>
                <a:cubicBezTo>
                  <a:pt x="332180" y="203078"/>
                  <a:pt x="320978" y="218653"/>
                  <a:pt x="289932" y="234176"/>
                </a:cubicBezTo>
                <a:cubicBezTo>
                  <a:pt x="279418" y="239433"/>
                  <a:pt x="266992" y="240070"/>
                  <a:pt x="256478" y="245327"/>
                </a:cubicBezTo>
                <a:cubicBezTo>
                  <a:pt x="244491" y="251320"/>
                  <a:pt x="233489" y="259257"/>
                  <a:pt x="223024" y="267629"/>
                </a:cubicBezTo>
                <a:cubicBezTo>
                  <a:pt x="214814" y="274197"/>
                  <a:pt x="209737" y="284523"/>
                  <a:pt x="200722" y="289932"/>
                </a:cubicBezTo>
                <a:cubicBezTo>
                  <a:pt x="190643" y="295980"/>
                  <a:pt x="178419" y="297366"/>
                  <a:pt x="167268" y="301083"/>
                </a:cubicBezTo>
                <a:cubicBezTo>
                  <a:pt x="138198" y="330153"/>
                  <a:pt x="107652" y="353409"/>
                  <a:pt x="89210" y="390293"/>
                </a:cubicBezTo>
                <a:cubicBezTo>
                  <a:pt x="43047" y="482621"/>
                  <a:pt x="119668" y="361333"/>
                  <a:pt x="55756" y="457200"/>
                </a:cubicBezTo>
                <a:cubicBezTo>
                  <a:pt x="29242" y="536746"/>
                  <a:pt x="66838" y="440577"/>
                  <a:pt x="11151" y="524107"/>
                </a:cubicBezTo>
                <a:cubicBezTo>
                  <a:pt x="4631" y="533887"/>
                  <a:pt x="3717" y="546410"/>
                  <a:pt x="0" y="557561"/>
                </a:cubicBezTo>
                <a:cubicBezTo>
                  <a:pt x="3717" y="587298"/>
                  <a:pt x="-6035" y="622220"/>
                  <a:pt x="11151" y="646771"/>
                </a:cubicBezTo>
                <a:cubicBezTo>
                  <a:pt x="24633" y="666030"/>
                  <a:pt x="78059" y="669073"/>
                  <a:pt x="78059" y="669073"/>
                </a:cubicBezTo>
                <a:cubicBezTo>
                  <a:pt x="81776" y="657922"/>
                  <a:pt x="85981" y="646922"/>
                  <a:pt x="89210" y="635620"/>
                </a:cubicBezTo>
                <a:cubicBezTo>
                  <a:pt x="93420" y="620884"/>
                  <a:pt x="93507" y="604723"/>
                  <a:pt x="100361" y="591015"/>
                </a:cubicBezTo>
                <a:cubicBezTo>
                  <a:pt x="105063" y="581611"/>
                  <a:pt x="115230" y="576146"/>
                  <a:pt x="122664" y="568712"/>
                </a:cubicBezTo>
                <a:cubicBezTo>
                  <a:pt x="124747" y="560379"/>
                  <a:pt x="138109" y="502082"/>
                  <a:pt x="144966" y="490654"/>
                </a:cubicBezTo>
                <a:cubicBezTo>
                  <a:pt x="150375" y="481639"/>
                  <a:pt x="159834" y="475785"/>
                  <a:pt x="167268" y="468351"/>
                </a:cubicBezTo>
                <a:cubicBezTo>
                  <a:pt x="174898" y="445462"/>
                  <a:pt x="176232" y="424840"/>
                  <a:pt x="200722" y="412595"/>
                </a:cubicBezTo>
                <a:cubicBezTo>
                  <a:pt x="221749" y="402082"/>
                  <a:pt x="267629" y="390293"/>
                  <a:pt x="267629" y="390293"/>
                </a:cubicBezTo>
                <a:cubicBezTo>
                  <a:pt x="321481" y="336441"/>
                  <a:pt x="253049" y="401957"/>
                  <a:pt x="323385" y="345688"/>
                </a:cubicBezTo>
                <a:cubicBezTo>
                  <a:pt x="331595" y="339120"/>
                  <a:pt x="336673" y="328794"/>
                  <a:pt x="345688" y="323385"/>
                </a:cubicBezTo>
                <a:cubicBezTo>
                  <a:pt x="355767" y="317337"/>
                  <a:pt x="367991" y="315951"/>
                  <a:pt x="379142" y="312234"/>
                </a:cubicBezTo>
                <a:cubicBezTo>
                  <a:pt x="390293" y="304800"/>
                  <a:pt x="400348" y="295375"/>
                  <a:pt x="412595" y="289932"/>
                </a:cubicBezTo>
                <a:cubicBezTo>
                  <a:pt x="434078" y="280384"/>
                  <a:pt x="479503" y="267629"/>
                  <a:pt x="479503" y="267629"/>
                </a:cubicBezTo>
                <a:cubicBezTo>
                  <a:pt x="490654" y="260195"/>
                  <a:pt x="502491" y="253699"/>
                  <a:pt x="512956" y="245327"/>
                </a:cubicBezTo>
                <a:cubicBezTo>
                  <a:pt x="521166" y="238759"/>
                  <a:pt x="525855" y="227726"/>
                  <a:pt x="535259" y="223024"/>
                </a:cubicBezTo>
                <a:cubicBezTo>
                  <a:pt x="556286" y="212511"/>
                  <a:pt x="579864" y="208156"/>
                  <a:pt x="602166" y="200722"/>
                </a:cubicBezTo>
                <a:lnTo>
                  <a:pt x="669073" y="178420"/>
                </a:lnTo>
                <a:cubicBezTo>
                  <a:pt x="680224" y="174703"/>
                  <a:pt x="690891" y="168930"/>
                  <a:pt x="702527" y="167268"/>
                </a:cubicBezTo>
                <a:cubicBezTo>
                  <a:pt x="728546" y="163551"/>
                  <a:pt x="754659" y="160438"/>
                  <a:pt x="780585" y="156117"/>
                </a:cubicBezTo>
                <a:cubicBezTo>
                  <a:pt x="799281" y="153001"/>
                  <a:pt x="817954" y="149563"/>
                  <a:pt x="836342" y="144966"/>
                </a:cubicBezTo>
                <a:cubicBezTo>
                  <a:pt x="847745" y="142115"/>
                  <a:pt x="858321" y="136365"/>
                  <a:pt x="869795" y="133815"/>
                </a:cubicBezTo>
                <a:cubicBezTo>
                  <a:pt x="891867" y="128910"/>
                  <a:pt x="921988" y="139830"/>
                  <a:pt x="936703" y="122663"/>
                </a:cubicBezTo>
                <a:cubicBezTo>
                  <a:pt x="951217" y="105730"/>
                  <a:pt x="936703" y="78058"/>
                  <a:pt x="936703" y="55756"/>
                </a:cubicBezTo>
                <a:lnTo>
                  <a:pt x="936703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be 3"/>
          <p:cNvSpPr/>
          <p:nvPr/>
        </p:nvSpPr>
        <p:spPr>
          <a:xfrm rot="16200000">
            <a:off x="1362490" y="3447856"/>
            <a:ext cx="4978728" cy="1389815"/>
          </a:xfrm>
          <a:prstGeom prst="cube">
            <a:avLst>
              <a:gd name="adj" fmla="val 25898"/>
            </a:avLst>
          </a:prstGeom>
          <a:gradFill flip="none" rotWithShape="1">
            <a:gsLst>
              <a:gs pos="0">
                <a:srgbClr val="FF0000">
                  <a:alpha val="38000"/>
                </a:srgbClr>
              </a:gs>
              <a:gs pos="58000">
                <a:schemeClr val="accent6">
                  <a:lumMod val="50000"/>
                  <a:alpha val="55000"/>
                </a:schemeClr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68981" y="1645924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Warm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800734" y="5415858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Cold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1953411" y="2023660"/>
            <a:ext cx="319107" cy="3405522"/>
          </a:xfrm>
          <a:prstGeom prst="downArrow">
            <a:avLst/>
          </a:prstGeom>
          <a:gradFill flip="none" rotWithShape="1">
            <a:gsLst>
              <a:gs pos="0">
                <a:srgbClr val="FF0000"/>
              </a:gs>
              <a:gs pos="61000">
                <a:schemeClr val="accent1">
                  <a:shade val="67500"/>
                  <a:satMod val="11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0" name="Group 249"/>
          <p:cNvGrpSpPr/>
          <p:nvPr/>
        </p:nvGrpSpPr>
        <p:grpSpPr>
          <a:xfrm>
            <a:off x="2883049" y="2752508"/>
            <a:ext cx="385607" cy="3143278"/>
            <a:chOff x="2883049" y="2752508"/>
            <a:chExt cx="385607" cy="3143278"/>
          </a:xfrm>
        </p:grpSpPr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AF5284A-92BA-D646-BC06-00690A7FF89D}"/>
                </a:ext>
              </a:extLst>
            </p:cNvPr>
            <p:cNvCxnSpPr/>
            <p:nvPr/>
          </p:nvCxnSpPr>
          <p:spPr>
            <a:xfrm>
              <a:off x="2883049" y="2752508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62911BAF-2F10-6841-8BCB-376F9229AF3B}"/>
                </a:ext>
              </a:extLst>
            </p:cNvPr>
            <p:cNvCxnSpPr/>
            <p:nvPr/>
          </p:nvCxnSpPr>
          <p:spPr>
            <a:xfrm>
              <a:off x="2883049" y="5895786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D65CB24B-CDA5-7640-A544-39850928318D}"/>
                </a:ext>
              </a:extLst>
            </p:cNvPr>
            <p:cNvCxnSpPr/>
            <p:nvPr/>
          </p:nvCxnSpPr>
          <p:spPr>
            <a:xfrm>
              <a:off x="2883049" y="4127687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38C5CFD2-9BC6-AE47-8F1F-2C370A673DC3}"/>
                </a:ext>
              </a:extLst>
            </p:cNvPr>
            <p:cNvCxnSpPr/>
            <p:nvPr/>
          </p:nvCxnSpPr>
          <p:spPr>
            <a:xfrm>
              <a:off x="2883049" y="3464525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C91FB72-D11F-8B49-B9F5-0B333E52D37F}"/>
                </a:ext>
              </a:extLst>
            </p:cNvPr>
            <p:cNvCxnSpPr/>
            <p:nvPr/>
          </p:nvCxnSpPr>
          <p:spPr>
            <a:xfrm>
              <a:off x="2883049" y="5009552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/>
          <p:cNvGrpSpPr/>
          <p:nvPr/>
        </p:nvGrpSpPr>
        <p:grpSpPr>
          <a:xfrm>
            <a:off x="7336630" y="584528"/>
            <a:ext cx="2343004" cy="5991888"/>
            <a:chOff x="9790386" y="714322"/>
            <a:chExt cx="2343004" cy="5991888"/>
          </a:xfrm>
        </p:grpSpPr>
        <p:pic>
          <p:nvPicPr>
            <p:cNvPr id="153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93" t="1549" r="31313" b="4235"/>
            <a:stretch/>
          </p:blipFill>
          <p:spPr bwMode="auto">
            <a:xfrm>
              <a:off x="9790386" y="714322"/>
              <a:ext cx="2343004" cy="59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8" name="Right Arrow 157"/>
            <p:cNvSpPr/>
            <p:nvPr/>
          </p:nvSpPr>
          <p:spPr>
            <a:xfrm rot="1218356">
              <a:off x="10036512" y="1553082"/>
              <a:ext cx="1183663" cy="208394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ight Arrow 158"/>
            <p:cNvSpPr/>
            <p:nvPr/>
          </p:nvSpPr>
          <p:spPr>
            <a:xfrm rot="319951">
              <a:off x="10013861" y="2808406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ight Arrow 159"/>
            <p:cNvSpPr/>
            <p:nvPr/>
          </p:nvSpPr>
          <p:spPr>
            <a:xfrm>
              <a:off x="10013862" y="4340153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ight Arrow 160"/>
            <p:cNvSpPr/>
            <p:nvPr/>
          </p:nvSpPr>
          <p:spPr>
            <a:xfrm rot="21344669">
              <a:off x="10053039" y="5566186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62" name="Chart 1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1860255"/>
              </p:ext>
            </p:extLst>
          </p:nvPr>
        </p:nvGraphicFramePr>
        <p:xfrm>
          <a:off x="95311" y="935681"/>
          <a:ext cx="2512366" cy="5821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382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7DB1-D2FF-A34D-984E-60E9F2E2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2" y="375634"/>
            <a:ext cx="4268643" cy="59372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Thermocline Experiments</a:t>
            </a:r>
            <a:endParaRPr lang="en-US" dirty="0"/>
          </a:p>
        </p:txBody>
      </p:sp>
      <p:sp>
        <p:nvSpPr>
          <p:cNvPr id="139" name="Text Placeholder 138">
            <a:extLst>
              <a:ext uri="{FF2B5EF4-FFF2-40B4-BE49-F238E27FC236}">
                <a16:creationId xmlns:a16="http://schemas.microsoft.com/office/drawing/2014/main" id="{5796A007-16D4-C149-843A-20A1E4D12B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6" name="Text Placeholder 7">
            <a:extLst>
              <a:ext uri="{FF2B5EF4-FFF2-40B4-BE49-F238E27FC236}">
                <a16:creationId xmlns:a16="http://schemas.microsoft.com/office/drawing/2014/main" id="{93A32E0A-A3C3-234D-9EAB-90E4F0305320}"/>
              </a:ext>
            </a:extLst>
          </p:cNvPr>
          <p:cNvSpPr txBox="1">
            <a:spLocks/>
          </p:cNvSpPr>
          <p:nvPr/>
        </p:nvSpPr>
        <p:spPr>
          <a:xfrm>
            <a:off x="241739" y="1157288"/>
            <a:ext cx="5289632" cy="41222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285750" indent="-285750"/>
            <a:endParaRPr lang="en-US" sz="2400" dirty="0"/>
          </a:p>
        </p:txBody>
      </p:sp>
      <p:pic>
        <p:nvPicPr>
          <p:cNvPr id="2050" name="Picture 2" descr="Simulating the weathering and transport of the Mauritius oil spill - CM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069" y="595163"/>
            <a:ext cx="1565464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54;p13">
            <a:extLst>
              <a:ext uri="{FF2B5EF4-FFF2-40B4-BE49-F238E27FC236}">
                <a16:creationId xmlns:a16="http://schemas.microsoft.com/office/drawing/2014/main" id="{C6D4AACD-4C81-7C41-9F07-E0A400754D89}"/>
              </a:ext>
            </a:extLst>
          </p:cNvPr>
          <p:cNvGrpSpPr/>
          <p:nvPr/>
        </p:nvGrpSpPr>
        <p:grpSpPr>
          <a:xfrm>
            <a:off x="4607416" y="2113130"/>
            <a:ext cx="2883466" cy="4382595"/>
            <a:chOff x="2509742" y="1660815"/>
            <a:chExt cx="2426404" cy="4080267"/>
          </a:xfrm>
        </p:grpSpPr>
        <p:grpSp>
          <p:nvGrpSpPr>
            <p:cNvPr id="5" name="Google Shape;109;p13">
              <a:extLst>
                <a:ext uri="{FF2B5EF4-FFF2-40B4-BE49-F238E27FC236}">
                  <a16:creationId xmlns:a16="http://schemas.microsoft.com/office/drawing/2014/main" id="{75CE5C36-C652-2740-85A0-0185C8AE789A}"/>
                </a:ext>
              </a:extLst>
            </p:cNvPr>
            <p:cNvGrpSpPr/>
            <p:nvPr/>
          </p:nvGrpSpPr>
          <p:grpSpPr>
            <a:xfrm>
              <a:off x="2509742" y="1809721"/>
              <a:ext cx="1716604" cy="3931361"/>
              <a:chOff x="6189875" y="1127810"/>
              <a:chExt cx="2478850" cy="5250215"/>
            </a:xfrm>
          </p:grpSpPr>
          <p:grpSp>
            <p:nvGrpSpPr>
              <p:cNvPr id="65" name="Google Shape;110;p13">
                <a:extLst>
                  <a:ext uri="{FF2B5EF4-FFF2-40B4-BE49-F238E27FC236}">
                    <a16:creationId xmlns:a16="http://schemas.microsoft.com/office/drawing/2014/main" id="{B4A57550-574A-5A4D-B3C8-B024F00D4373}"/>
                  </a:ext>
                </a:extLst>
              </p:cNvPr>
              <p:cNvGrpSpPr/>
              <p:nvPr/>
            </p:nvGrpSpPr>
            <p:grpSpPr>
              <a:xfrm>
                <a:off x="6205650" y="2545435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5" name="Google Shape;111;p13">
                  <a:extLst>
                    <a:ext uri="{FF2B5EF4-FFF2-40B4-BE49-F238E27FC236}">
                      <a16:creationId xmlns:a16="http://schemas.microsoft.com/office/drawing/2014/main" id="{A614F4C1-7D9E-3C48-8FB2-5808DC1842EA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6" name="Google Shape;112;p13">
                  <a:extLst>
                    <a:ext uri="{FF2B5EF4-FFF2-40B4-BE49-F238E27FC236}">
                      <a16:creationId xmlns:a16="http://schemas.microsoft.com/office/drawing/2014/main" id="{1FE618FA-7C96-0C45-B2CB-5EE30D5F5A19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6" name="Google Shape;113;p13">
                <a:extLst>
                  <a:ext uri="{FF2B5EF4-FFF2-40B4-BE49-F238E27FC236}">
                    <a16:creationId xmlns:a16="http://schemas.microsoft.com/office/drawing/2014/main" id="{2B4D4167-713A-DD46-9F96-5DCF33CCC242}"/>
                  </a:ext>
                </a:extLst>
              </p:cNvPr>
              <p:cNvGrpSpPr/>
              <p:nvPr/>
            </p:nvGrpSpPr>
            <p:grpSpPr>
              <a:xfrm>
                <a:off x="6205650" y="4009710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3" name="Google Shape;114;p13">
                  <a:extLst>
                    <a:ext uri="{FF2B5EF4-FFF2-40B4-BE49-F238E27FC236}">
                      <a16:creationId xmlns:a16="http://schemas.microsoft.com/office/drawing/2014/main" id="{33DFF419-F09A-F447-8604-9AE3525402AC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4" name="Google Shape;115;p13">
                  <a:extLst>
                    <a:ext uri="{FF2B5EF4-FFF2-40B4-BE49-F238E27FC236}">
                      <a16:creationId xmlns:a16="http://schemas.microsoft.com/office/drawing/2014/main" id="{68960D03-1DCA-9D41-9284-AB2A5EB12AF2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7" name="Google Shape;116;p13">
                <a:extLst>
                  <a:ext uri="{FF2B5EF4-FFF2-40B4-BE49-F238E27FC236}">
                    <a16:creationId xmlns:a16="http://schemas.microsoft.com/office/drawing/2014/main" id="{AF003995-59BD-E144-B46C-7EBC07D3F7CF}"/>
                  </a:ext>
                </a:extLst>
              </p:cNvPr>
              <p:cNvGrpSpPr/>
              <p:nvPr/>
            </p:nvGrpSpPr>
            <p:grpSpPr>
              <a:xfrm>
                <a:off x="6205650" y="5473973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1" name="Google Shape;117;p13">
                  <a:extLst>
                    <a:ext uri="{FF2B5EF4-FFF2-40B4-BE49-F238E27FC236}">
                      <a16:creationId xmlns:a16="http://schemas.microsoft.com/office/drawing/2014/main" id="{7FA05C70-301D-F143-88E8-4A5F20402D50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2" name="Google Shape;118;p13">
                  <a:extLst>
                    <a:ext uri="{FF2B5EF4-FFF2-40B4-BE49-F238E27FC236}">
                      <a16:creationId xmlns:a16="http://schemas.microsoft.com/office/drawing/2014/main" id="{A6833533-8FC4-DC45-8223-B683CF50B3AC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8" name="Google Shape;119;p13">
                <a:extLst>
                  <a:ext uri="{FF2B5EF4-FFF2-40B4-BE49-F238E27FC236}">
                    <a16:creationId xmlns:a16="http://schemas.microsoft.com/office/drawing/2014/main" id="{6E18667A-A2EB-D042-9BDE-042E43067FA4}"/>
                  </a:ext>
                </a:extLst>
              </p:cNvPr>
              <p:cNvGrpSpPr/>
              <p:nvPr/>
            </p:nvGrpSpPr>
            <p:grpSpPr>
              <a:xfrm>
                <a:off x="6189875" y="1127810"/>
                <a:ext cx="2478850" cy="904052"/>
                <a:chOff x="6205650" y="2063510"/>
                <a:chExt cx="2478850" cy="904052"/>
              </a:xfrm>
            </p:grpSpPr>
            <p:pic>
              <p:nvPicPr>
                <p:cNvPr id="69" name="Google Shape;120;p13">
                  <a:extLst>
                    <a:ext uri="{FF2B5EF4-FFF2-40B4-BE49-F238E27FC236}">
                      <a16:creationId xmlns:a16="http://schemas.microsoft.com/office/drawing/2014/main" id="{A72F0B3F-2023-384A-ABB3-A1C41C1B86AF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5750" y="2063510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0" name="Google Shape;121;p13">
                  <a:extLst>
                    <a:ext uri="{FF2B5EF4-FFF2-40B4-BE49-F238E27FC236}">
                      <a16:creationId xmlns:a16="http://schemas.microsoft.com/office/drawing/2014/main" id="{83E1D4D7-C95C-DD47-8B8C-D6E6C2357E5F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</p:grpSp>
        <p:cxnSp>
          <p:nvCxnSpPr>
            <p:cNvPr id="10" name="Google Shape;175;p13">
              <a:extLst>
                <a:ext uri="{FF2B5EF4-FFF2-40B4-BE49-F238E27FC236}">
                  <a16:creationId xmlns:a16="http://schemas.microsoft.com/office/drawing/2014/main" id="{6991967C-529D-F14D-917A-C1ABD7FEF1CF}"/>
                </a:ext>
              </a:extLst>
            </p:cNvPr>
            <p:cNvCxnSpPr>
              <a:stCxn id="69" idx="3"/>
            </p:cNvCxnSpPr>
            <p:nvPr/>
          </p:nvCxnSpPr>
          <p:spPr>
            <a:xfrm rot="10800000" flipH="1">
              <a:off x="4226346" y="1660998"/>
              <a:ext cx="709800" cy="487200"/>
            </a:xfrm>
            <a:prstGeom prst="curvedConnector3">
              <a:avLst>
                <a:gd name="adj1" fmla="val 49989"/>
              </a:avLst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" name="Google Shape;176;p13">
              <a:extLst>
                <a:ext uri="{FF2B5EF4-FFF2-40B4-BE49-F238E27FC236}">
                  <a16:creationId xmlns:a16="http://schemas.microsoft.com/office/drawing/2014/main" id="{227308E7-7A64-014D-947F-4BE5FC5844E6}"/>
                </a:ext>
              </a:extLst>
            </p:cNvPr>
            <p:cNvCxnSpPr>
              <a:stCxn id="75" idx="3"/>
            </p:cNvCxnSpPr>
            <p:nvPr/>
          </p:nvCxnSpPr>
          <p:spPr>
            <a:xfrm rot="10800000" flipH="1">
              <a:off x="4215422" y="1660815"/>
              <a:ext cx="720600" cy="15489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2" name="Google Shape;177;p13">
              <a:extLst>
                <a:ext uri="{FF2B5EF4-FFF2-40B4-BE49-F238E27FC236}">
                  <a16:creationId xmlns:a16="http://schemas.microsoft.com/office/drawing/2014/main" id="{EBB96668-E3AA-3A49-AC5D-1FA93EAF3175}"/>
                </a:ext>
              </a:extLst>
            </p:cNvPr>
            <p:cNvCxnSpPr>
              <a:stCxn id="73" idx="3"/>
            </p:cNvCxnSpPr>
            <p:nvPr/>
          </p:nvCxnSpPr>
          <p:spPr>
            <a:xfrm rot="10800000" flipH="1">
              <a:off x="4215422" y="1661064"/>
              <a:ext cx="720600" cy="26451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1C23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3" name="Google Shape;178;p13">
              <a:extLst>
                <a:ext uri="{FF2B5EF4-FFF2-40B4-BE49-F238E27FC236}">
                  <a16:creationId xmlns:a16="http://schemas.microsoft.com/office/drawing/2014/main" id="{5A2977C0-D41A-1E4E-94FD-6DB1E48D71F0}"/>
                </a:ext>
              </a:extLst>
            </p:cNvPr>
            <p:cNvCxnSpPr>
              <a:stCxn id="71" idx="3"/>
            </p:cNvCxnSpPr>
            <p:nvPr/>
          </p:nvCxnSpPr>
          <p:spPr>
            <a:xfrm rot="10800000" flipH="1">
              <a:off x="4215422" y="1661004"/>
              <a:ext cx="720600" cy="37416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  <p:sp>
        <p:nvSpPr>
          <p:cNvPr id="138" name="Cube 137"/>
          <p:cNvSpPr/>
          <p:nvPr/>
        </p:nvSpPr>
        <p:spPr>
          <a:xfrm flipH="1">
            <a:off x="3156047" y="1634591"/>
            <a:ext cx="1397117" cy="4997535"/>
          </a:xfrm>
          <a:prstGeom prst="cube">
            <a:avLst/>
          </a:prstGeom>
          <a:solidFill>
            <a:schemeClr val="bg1">
              <a:lumMod val="90000"/>
              <a:lumOff val="1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4" name="Group 193"/>
          <p:cNvGrpSpPr/>
          <p:nvPr/>
        </p:nvGrpSpPr>
        <p:grpSpPr>
          <a:xfrm>
            <a:off x="3501936" y="2001372"/>
            <a:ext cx="1055200" cy="4630754"/>
            <a:chOff x="3352800" y="1974943"/>
            <a:chExt cx="998451" cy="4475806"/>
          </a:xfrm>
        </p:grpSpPr>
        <p:sp>
          <p:nvSpPr>
            <p:cNvPr id="195" name="Google Shape;57;p13">
              <a:extLst>
                <a:ext uri="{FF2B5EF4-FFF2-40B4-BE49-F238E27FC236}">
                  <a16:creationId xmlns:a16="http://schemas.microsoft.com/office/drawing/2014/main" id="{A587E93E-C9A9-BF41-B07E-F9F88CD041E2}"/>
                </a:ext>
              </a:extLst>
            </p:cNvPr>
            <p:cNvSpPr/>
            <p:nvPr/>
          </p:nvSpPr>
          <p:spPr>
            <a:xfrm>
              <a:off x="3352800" y="1974943"/>
              <a:ext cx="994694" cy="4453392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96" name="Google Shape;58;p13">
              <a:extLst>
                <a:ext uri="{FF2B5EF4-FFF2-40B4-BE49-F238E27FC236}">
                  <a16:creationId xmlns:a16="http://schemas.microsoft.com/office/drawing/2014/main" id="{D4CB3C6F-269B-0D4B-B45E-4D7FD1C8B3A0}"/>
                </a:ext>
              </a:extLst>
            </p:cNvPr>
            <p:cNvSpPr/>
            <p:nvPr/>
          </p:nvSpPr>
          <p:spPr>
            <a:xfrm>
              <a:off x="3356313" y="2234780"/>
              <a:ext cx="994694" cy="421596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97" name="Group 196"/>
            <p:cNvGrpSpPr/>
            <p:nvPr/>
          </p:nvGrpSpPr>
          <p:grpSpPr>
            <a:xfrm>
              <a:off x="3519343" y="3668337"/>
              <a:ext cx="304799" cy="205433"/>
              <a:chOff x="3519343" y="3810287"/>
              <a:chExt cx="95259" cy="63483"/>
            </a:xfrm>
          </p:grpSpPr>
          <p:sp>
            <p:nvSpPr>
              <p:cNvPr id="242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43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42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42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8" name="Group 197"/>
            <p:cNvGrpSpPr/>
            <p:nvPr/>
          </p:nvGrpSpPr>
          <p:grpSpPr>
            <a:xfrm>
              <a:off x="3894052" y="3103350"/>
              <a:ext cx="304799" cy="205433"/>
              <a:chOff x="3519343" y="3810287"/>
              <a:chExt cx="95259" cy="63483"/>
            </a:xfrm>
          </p:grpSpPr>
          <p:sp>
            <p:nvSpPr>
              <p:cNvPr id="239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40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9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9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9" name="Group 198"/>
            <p:cNvGrpSpPr/>
            <p:nvPr/>
          </p:nvGrpSpPr>
          <p:grpSpPr>
            <a:xfrm>
              <a:off x="3913736" y="5459915"/>
              <a:ext cx="304799" cy="205433"/>
              <a:chOff x="3519343" y="3810287"/>
              <a:chExt cx="95259" cy="63483"/>
            </a:xfrm>
          </p:grpSpPr>
          <p:sp>
            <p:nvSpPr>
              <p:cNvPr id="236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7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6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6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0" name="Group 199"/>
            <p:cNvGrpSpPr/>
            <p:nvPr/>
          </p:nvGrpSpPr>
          <p:grpSpPr>
            <a:xfrm>
              <a:off x="3598585" y="2715442"/>
              <a:ext cx="304799" cy="205433"/>
              <a:chOff x="3519343" y="3810287"/>
              <a:chExt cx="95259" cy="63483"/>
            </a:xfrm>
          </p:grpSpPr>
          <p:sp>
            <p:nvSpPr>
              <p:cNvPr id="233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4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3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3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1" name="Group 200"/>
            <p:cNvGrpSpPr/>
            <p:nvPr/>
          </p:nvGrpSpPr>
          <p:grpSpPr>
            <a:xfrm>
              <a:off x="3876633" y="3974203"/>
              <a:ext cx="304799" cy="205433"/>
              <a:chOff x="3519343" y="3810287"/>
              <a:chExt cx="95259" cy="63483"/>
            </a:xfrm>
          </p:grpSpPr>
          <p:sp>
            <p:nvSpPr>
              <p:cNvPr id="230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1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0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2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0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2" name="Group 201"/>
            <p:cNvGrpSpPr/>
            <p:nvPr/>
          </p:nvGrpSpPr>
          <p:grpSpPr>
            <a:xfrm>
              <a:off x="3510874" y="3334128"/>
              <a:ext cx="304799" cy="205433"/>
              <a:chOff x="3519343" y="3810287"/>
              <a:chExt cx="95259" cy="63483"/>
            </a:xfrm>
          </p:grpSpPr>
          <p:sp>
            <p:nvSpPr>
              <p:cNvPr id="227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8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7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7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3" name="Group 202"/>
            <p:cNvGrpSpPr/>
            <p:nvPr/>
          </p:nvGrpSpPr>
          <p:grpSpPr>
            <a:xfrm>
              <a:off x="3615374" y="4692662"/>
              <a:ext cx="304799" cy="205433"/>
              <a:chOff x="3519343" y="3810287"/>
              <a:chExt cx="95259" cy="63483"/>
            </a:xfrm>
          </p:grpSpPr>
          <p:sp>
            <p:nvSpPr>
              <p:cNvPr id="224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5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4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4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4" name="Group 203"/>
            <p:cNvGrpSpPr/>
            <p:nvPr/>
          </p:nvGrpSpPr>
          <p:grpSpPr>
            <a:xfrm>
              <a:off x="3628439" y="5972826"/>
              <a:ext cx="304799" cy="205433"/>
              <a:chOff x="3519343" y="3810287"/>
              <a:chExt cx="95259" cy="63483"/>
            </a:xfrm>
          </p:grpSpPr>
          <p:sp>
            <p:nvSpPr>
              <p:cNvPr id="221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2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1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3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1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5" name="Group 204"/>
            <p:cNvGrpSpPr/>
            <p:nvPr/>
          </p:nvGrpSpPr>
          <p:grpSpPr>
            <a:xfrm>
              <a:off x="4046452" y="2328287"/>
              <a:ext cx="304799" cy="205433"/>
              <a:chOff x="3519343" y="3810287"/>
              <a:chExt cx="95259" cy="63483"/>
            </a:xfrm>
          </p:grpSpPr>
          <p:sp>
            <p:nvSpPr>
              <p:cNvPr id="218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9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8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8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6" name="Group 205"/>
            <p:cNvGrpSpPr/>
            <p:nvPr/>
          </p:nvGrpSpPr>
          <p:grpSpPr>
            <a:xfrm>
              <a:off x="3994200" y="4797168"/>
              <a:ext cx="304799" cy="205433"/>
              <a:chOff x="3519343" y="3810287"/>
              <a:chExt cx="95259" cy="63483"/>
            </a:xfrm>
          </p:grpSpPr>
          <p:sp>
            <p:nvSpPr>
              <p:cNvPr id="215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6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5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5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7" name="Group 206"/>
            <p:cNvGrpSpPr/>
            <p:nvPr/>
          </p:nvGrpSpPr>
          <p:grpSpPr>
            <a:xfrm>
              <a:off x="3680688" y="4235466"/>
              <a:ext cx="304799" cy="205433"/>
              <a:chOff x="3519343" y="3810287"/>
              <a:chExt cx="95259" cy="63483"/>
            </a:xfrm>
          </p:grpSpPr>
          <p:sp>
            <p:nvSpPr>
              <p:cNvPr id="212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3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2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2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8" name="Group 207"/>
            <p:cNvGrpSpPr/>
            <p:nvPr/>
          </p:nvGrpSpPr>
          <p:grpSpPr>
            <a:xfrm>
              <a:off x="3589250" y="5202117"/>
              <a:ext cx="304799" cy="205433"/>
              <a:chOff x="3519343" y="3810287"/>
              <a:chExt cx="95259" cy="63483"/>
            </a:xfrm>
          </p:grpSpPr>
          <p:sp>
            <p:nvSpPr>
              <p:cNvPr id="209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0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09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09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46" name="Rectangle 245"/>
          <p:cNvSpPr/>
          <p:nvPr/>
        </p:nvSpPr>
        <p:spPr>
          <a:xfrm>
            <a:off x="3498099" y="1996690"/>
            <a:ext cx="1031477" cy="26441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3701253" y="2062830"/>
            <a:ext cx="534862" cy="11151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Freeform 246"/>
          <p:cNvSpPr/>
          <p:nvPr/>
        </p:nvSpPr>
        <p:spPr>
          <a:xfrm>
            <a:off x="3937297" y="1312804"/>
            <a:ext cx="430993" cy="703573"/>
          </a:xfrm>
          <a:custGeom>
            <a:avLst/>
            <a:gdLst>
              <a:gd name="connsiteX0" fmla="*/ 936703 w 943153"/>
              <a:gd name="connsiteY0" fmla="*/ 0 h 669073"/>
              <a:gd name="connsiteX1" fmla="*/ 936703 w 943153"/>
              <a:gd name="connsiteY1" fmla="*/ 0 h 669073"/>
              <a:gd name="connsiteX2" fmla="*/ 825190 w 943153"/>
              <a:gd name="connsiteY2" fmla="*/ 11151 h 669073"/>
              <a:gd name="connsiteX3" fmla="*/ 791737 w 943153"/>
              <a:gd name="connsiteY3" fmla="*/ 22302 h 669073"/>
              <a:gd name="connsiteX4" fmla="*/ 691376 w 943153"/>
              <a:gd name="connsiteY4" fmla="*/ 44605 h 669073"/>
              <a:gd name="connsiteX5" fmla="*/ 657922 w 943153"/>
              <a:gd name="connsiteY5" fmla="*/ 55756 h 669073"/>
              <a:gd name="connsiteX6" fmla="*/ 602166 w 943153"/>
              <a:gd name="connsiteY6" fmla="*/ 66907 h 669073"/>
              <a:gd name="connsiteX7" fmla="*/ 512956 w 943153"/>
              <a:gd name="connsiteY7" fmla="*/ 100361 h 669073"/>
              <a:gd name="connsiteX8" fmla="*/ 479503 w 943153"/>
              <a:gd name="connsiteY8" fmla="*/ 111512 h 669073"/>
              <a:gd name="connsiteX9" fmla="*/ 423746 w 943153"/>
              <a:gd name="connsiteY9" fmla="*/ 156117 h 669073"/>
              <a:gd name="connsiteX10" fmla="*/ 356839 w 943153"/>
              <a:gd name="connsiteY10" fmla="*/ 178420 h 669073"/>
              <a:gd name="connsiteX11" fmla="*/ 289932 w 943153"/>
              <a:gd name="connsiteY11" fmla="*/ 234176 h 669073"/>
              <a:gd name="connsiteX12" fmla="*/ 256478 w 943153"/>
              <a:gd name="connsiteY12" fmla="*/ 245327 h 669073"/>
              <a:gd name="connsiteX13" fmla="*/ 223024 w 943153"/>
              <a:gd name="connsiteY13" fmla="*/ 267629 h 669073"/>
              <a:gd name="connsiteX14" fmla="*/ 200722 w 943153"/>
              <a:gd name="connsiteY14" fmla="*/ 289932 h 669073"/>
              <a:gd name="connsiteX15" fmla="*/ 167268 w 943153"/>
              <a:gd name="connsiteY15" fmla="*/ 301083 h 669073"/>
              <a:gd name="connsiteX16" fmla="*/ 89210 w 943153"/>
              <a:gd name="connsiteY16" fmla="*/ 390293 h 669073"/>
              <a:gd name="connsiteX17" fmla="*/ 55756 w 943153"/>
              <a:gd name="connsiteY17" fmla="*/ 457200 h 669073"/>
              <a:gd name="connsiteX18" fmla="*/ 11151 w 943153"/>
              <a:gd name="connsiteY18" fmla="*/ 524107 h 669073"/>
              <a:gd name="connsiteX19" fmla="*/ 0 w 943153"/>
              <a:gd name="connsiteY19" fmla="*/ 557561 h 669073"/>
              <a:gd name="connsiteX20" fmla="*/ 11151 w 943153"/>
              <a:gd name="connsiteY20" fmla="*/ 646771 h 669073"/>
              <a:gd name="connsiteX21" fmla="*/ 78059 w 943153"/>
              <a:gd name="connsiteY21" fmla="*/ 669073 h 669073"/>
              <a:gd name="connsiteX22" fmla="*/ 89210 w 943153"/>
              <a:gd name="connsiteY22" fmla="*/ 635620 h 669073"/>
              <a:gd name="connsiteX23" fmla="*/ 100361 w 943153"/>
              <a:gd name="connsiteY23" fmla="*/ 591015 h 669073"/>
              <a:gd name="connsiteX24" fmla="*/ 122664 w 943153"/>
              <a:gd name="connsiteY24" fmla="*/ 568712 h 669073"/>
              <a:gd name="connsiteX25" fmla="*/ 144966 w 943153"/>
              <a:gd name="connsiteY25" fmla="*/ 490654 h 669073"/>
              <a:gd name="connsiteX26" fmla="*/ 167268 w 943153"/>
              <a:gd name="connsiteY26" fmla="*/ 468351 h 669073"/>
              <a:gd name="connsiteX27" fmla="*/ 200722 w 943153"/>
              <a:gd name="connsiteY27" fmla="*/ 412595 h 669073"/>
              <a:gd name="connsiteX28" fmla="*/ 267629 w 943153"/>
              <a:gd name="connsiteY28" fmla="*/ 390293 h 669073"/>
              <a:gd name="connsiteX29" fmla="*/ 323385 w 943153"/>
              <a:gd name="connsiteY29" fmla="*/ 345688 h 669073"/>
              <a:gd name="connsiteX30" fmla="*/ 345688 w 943153"/>
              <a:gd name="connsiteY30" fmla="*/ 323385 h 669073"/>
              <a:gd name="connsiteX31" fmla="*/ 379142 w 943153"/>
              <a:gd name="connsiteY31" fmla="*/ 312234 h 669073"/>
              <a:gd name="connsiteX32" fmla="*/ 412595 w 943153"/>
              <a:gd name="connsiteY32" fmla="*/ 289932 h 669073"/>
              <a:gd name="connsiteX33" fmla="*/ 479503 w 943153"/>
              <a:gd name="connsiteY33" fmla="*/ 267629 h 669073"/>
              <a:gd name="connsiteX34" fmla="*/ 512956 w 943153"/>
              <a:gd name="connsiteY34" fmla="*/ 245327 h 669073"/>
              <a:gd name="connsiteX35" fmla="*/ 535259 w 943153"/>
              <a:gd name="connsiteY35" fmla="*/ 223024 h 669073"/>
              <a:gd name="connsiteX36" fmla="*/ 602166 w 943153"/>
              <a:gd name="connsiteY36" fmla="*/ 200722 h 669073"/>
              <a:gd name="connsiteX37" fmla="*/ 669073 w 943153"/>
              <a:gd name="connsiteY37" fmla="*/ 178420 h 669073"/>
              <a:gd name="connsiteX38" fmla="*/ 702527 w 943153"/>
              <a:gd name="connsiteY38" fmla="*/ 167268 h 669073"/>
              <a:gd name="connsiteX39" fmla="*/ 780585 w 943153"/>
              <a:gd name="connsiteY39" fmla="*/ 156117 h 669073"/>
              <a:gd name="connsiteX40" fmla="*/ 836342 w 943153"/>
              <a:gd name="connsiteY40" fmla="*/ 144966 h 669073"/>
              <a:gd name="connsiteX41" fmla="*/ 869795 w 943153"/>
              <a:gd name="connsiteY41" fmla="*/ 133815 h 669073"/>
              <a:gd name="connsiteX42" fmla="*/ 936703 w 943153"/>
              <a:gd name="connsiteY42" fmla="*/ 122663 h 669073"/>
              <a:gd name="connsiteX43" fmla="*/ 936703 w 943153"/>
              <a:gd name="connsiteY43" fmla="*/ 55756 h 669073"/>
              <a:gd name="connsiteX44" fmla="*/ 936703 w 943153"/>
              <a:gd name="connsiteY44" fmla="*/ 0 h 66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43153" h="669073">
                <a:moveTo>
                  <a:pt x="936703" y="0"/>
                </a:moveTo>
                <a:lnTo>
                  <a:pt x="936703" y="0"/>
                </a:lnTo>
                <a:cubicBezTo>
                  <a:pt x="899532" y="3717"/>
                  <a:pt x="862112" y="5471"/>
                  <a:pt x="825190" y="11151"/>
                </a:cubicBezTo>
                <a:cubicBezTo>
                  <a:pt x="813572" y="12938"/>
                  <a:pt x="803140" y="19451"/>
                  <a:pt x="791737" y="22302"/>
                </a:cubicBezTo>
                <a:cubicBezTo>
                  <a:pt x="699756" y="45298"/>
                  <a:pt x="771508" y="21711"/>
                  <a:pt x="691376" y="44605"/>
                </a:cubicBezTo>
                <a:cubicBezTo>
                  <a:pt x="680074" y="47834"/>
                  <a:pt x="669326" y="52905"/>
                  <a:pt x="657922" y="55756"/>
                </a:cubicBezTo>
                <a:cubicBezTo>
                  <a:pt x="639534" y="60353"/>
                  <a:pt x="620553" y="62310"/>
                  <a:pt x="602166" y="66907"/>
                </a:cubicBezTo>
                <a:cubicBezTo>
                  <a:pt x="576864" y="73233"/>
                  <a:pt x="533407" y="92692"/>
                  <a:pt x="512956" y="100361"/>
                </a:cubicBezTo>
                <a:cubicBezTo>
                  <a:pt x="501950" y="104488"/>
                  <a:pt x="490654" y="107795"/>
                  <a:pt x="479503" y="111512"/>
                </a:cubicBezTo>
                <a:cubicBezTo>
                  <a:pt x="460965" y="130050"/>
                  <a:pt x="449069" y="144862"/>
                  <a:pt x="423746" y="156117"/>
                </a:cubicBezTo>
                <a:cubicBezTo>
                  <a:pt x="402263" y="165665"/>
                  <a:pt x="356839" y="178420"/>
                  <a:pt x="356839" y="178420"/>
                </a:cubicBezTo>
                <a:cubicBezTo>
                  <a:pt x="332180" y="203078"/>
                  <a:pt x="320978" y="218653"/>
                  <a:pt x="289932" y="234176"/>
                </a:cubicBezTo>
                <a:cubicBezTo>
                  <a:pt x="279418" y="239433"/>
                  <a:pt x="266992" y="240070"/>
                  <a:pt x="256478" y="245327"/>
                </a:cubicBezTo>
                <a:cubicBezTo>
                  <a:pt x="244491" y="251320"/>
                  <a:pt x="233489" y="259257"/>
                  <a:pt x="223024" y="267629"/>
                </a:cubicBezTo>
                <a:cubicBezTo>
                  <a:pt x="214814" y="274197"/>
                  <a:pt x="209737" y="284523"/>
                  <a:pt x="200722" y="289932"/>
                </a:cubicBezTo>
                <a:cubicBezTo>
                  <a:pt x="190643" y="295980"/>
                  <a:pt x="178419" y="297366"/>
                  <a:pt x="167268" y="301083"/>
                </a:cubicBezTo>
                <a:cubicBezTo>
                  <a:pt x="138198" y="330153"/>
                  <a:pt x="107652" y="353409"/>
                  <a:pt x="89210" y="390293"/>
                </a:cubicBezTo>
                <a:cubicBezTo>
                  <a:pt x="43047" y="482621"/>
                  <a:pt x="119668" y="361333"/>
                  <a:pt x="55756" y="457200"/>
                </a:cubicBezTo>
                <a:cubicBezTo>
                  <a:pt x="29242" y="536746"/>
                  <a:pt x="66838" y="440577"/>
                  <a:pt x="11151" y="524107"/>
                </a:cubicBezTo>
                <a:cubicBezTo>
                  <a:pt x="4631" y="533887"/>
                  <a:pt x="3717" y="546410"/>
                  <a:pt x="0" y="557561"/>
                </a:cubicBezTo>
                <a:cubicBezTo>
                  <a:pt x="3717" y="587298"/>
                  <a:pt x="-6035" y="622220"/>
                  <a:pt x="11151" y="646771"/>
                </a:cubicBezTo>
                <a:cubicBezTo>
                  <a:pt x="24633" y="666030"/>
                  <a:pt x="78059" y="669073"/>
                  <a:pt x="78059" y="669073"/>
                </a:cubicBezTo>
                <a:cubicBezTo>
                  <a:pt x="81776" y="657922"/>
                  <a:pt x="85981" y="646922"/>
                  <a:pt x="89210" y="635620"/>
                </a:cubicBezTo>
                <a:cubicBezTo>
                  <a:pt x="93420" y="620884"/>
                  <a:pt x="93507" y="604723"/>
                  <a:pt x="100361" y="591015"/>
                </a:cubicBezTo>
                <a:cubicBezTo>
                  <a:pt x="105063" y="581611"/>
                  <a:pt x="115230" y="576146"/>
                  <a:pt x="122664" y="568712"/>
                </a:cubicBezTo>
                <a:cubicBezTo>
                  <a:pt x="124747" y="560379"/>
                  <a:pt x="138109" y="502082"/>
                  <a:pt x="144966" y="490654"/>
                </a:cubicBezTo>
                <a:cubicBezTo>
                  <a:pt x="150375" y="481639"/>
                  <a:pt x="159834" y="475785"/>
                  <a:pt x="167268" y="468351"/>
                </a:cubicBezTo>
                <a:cubicBezTo>
                  <a:pt x="174898" y="445462"/>
                  <a:pt x="176232" y="424840"/>
                  <a:pt x="200722" y="412595"/>
                </a:cubicBezTo>
                <a:cubicBezTo>
                  <a:pt x="221749" y="402082"/>
                  <a:pt x="267629" y="390293"/>
                  <a:pt x="267629" y="390293"/>
                </a:cubicBezTo>
                <a:cubicBezTo>
                  <a:pt x="321481" y="336441"/>
                  <a:pt x="253049" y="401957"/>
                  <a:pt x="323385" y="345688"/>
                </a:cubicBezTo>
                <a:cubicBezTo>
                  <a:pt x="331595" y="339120"/>
                  <a:pt x="336673" y="328794"/>
                  <a:pt x="345688" y="323385"/>
                </a:cubicBezTo>
                <a:cubicBezTo>
                  <a:pt x="355767" y="317337"/>
                  <a:pt x="367991" y="315951"/>
                  <a:pt x="379142" y="312234"/>
                </a:cubicBezTo>
                <a:cubicBezTo>
                  <a:pt x="390293" y="304800"/>
                  <a:pt x="400348" y="295375"/>
                  <a:pt x="412595" y="289932"/>
                </a:cubicBezTo>
                <a:cubicBezTo>
                  <a:pt x="434078" y="280384"/>
                  <a:pt x="479503" y="267629"/>
                  <a:pt x="479503" y="267629"/>
                </a:cubicBezTo>
                <a:cubicBezTo>
                  <a:pt x="490654" y="260195"/>
                  <a:pt x="502491" y="253699"/>
                  <a:pt x="512956" y="245327"/>
                </a:cubicBezTo>
                <a:cubicBezTo>
                  <a:pt x="521166" y="238759"/>
                  <a:pt x="525855" y="227726"/>
                  <a:pt x="535259" y="223024"/>
                </a:cubicBezTo>
                <a:cubicBezTo>
                  <a:pt x="556286" y="212511"/>
                  <a:pt x="579864" y="208156"/>
                  <a:pt x="602166" y="200722"/>
                </a:cubicBezTo>
                <a:lnTo>
                  <a:pt x="669073" y="178420"/>
                </a:lnTo>
                <a:cubicBezTo>
                  <a:pt x="680224" y="174703"/>
                  <a:pt x="690891" y="168930"/>
                  <a:pt x="702527" y="167268"/>
                </a:cubicBezTo>
                <a:cubicBezTo>
                  <a:pt x="728546" y="163551"/>
                  <a:pt x="754659" y="160438"/>
                  <a:pt x="780585" y="156117"/>
                </a:cubicBezTo>
                <a:cubicBezTo>
                  <a:pt x="799281" y="153001"/>
                  <a:pt x="817954" y="149563"/>
                  <a:pt x="836342" y="144966"/>
                </a:cubicBezTo>
                <a:cubicBezTo>
                  <a:pt x="847745" y="142115"/>
                  <a:pt x="858321" y="136365"/>
                  <a:pt x="869795" y="133815"/>
                </a:cubicBezTo>
                <a:cubicBezTo>
                  <a:pt x="891867" y="128910"/>
                  <a:pt x="921988" y="139830"/>
                  <a:pt x="936703" y="122663"/>
                </a:cubicBezTo>
                <a:cubicBezTo>
                  <a:pt x="951217" y="105730"/>
                  <a:pt x="936703" y="78058"/>
                  <a:pt x="936703" y="55756"/>
                </a:cubicBezTo>
                <a:lnTo>
                  <a:pt x="936703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be 3"/>
          <p:cNvSpPr/>
          <p:nvPr/>
        </p:nvSpPr>
        <p:spPr>
          <a:xfrm rot="16200000">
            <a:off x="1362490" y="3447856"/>
            <a:ext cx="4978728" cy="1389815"/>
          </a:xfrm>
          <a:prstGeom prst="cube">
            <a:avLst>
              <a:gd name="adj" fmla="val 25898"/>
            </a:avLst>
          </a:prstGeom>
          <a:gradFill flip="none" rotWithShape="1">
            <a:gsLst>
              <a:gs pos="0">
                <a:srgbClr val="FF0000">
                  <a:alpha val="38000"/>
                </a:srgbClr>
              </a:gs>
              <a:gs pos="58000">
                <a:schemeClr val="accent6">
                  <a:lumMod val="50000"/>
                  <a:alpha val="55000"/>
                </a:schemeClr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68981" y="1645924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Warm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800734" y="5415858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Cold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1953411" y="2023660"/>
            <a:ext cx="319107" cy="3405522"/>
          </a:xfrm>
          <a:prstGeom prst="downArrow">
            <a:avLst/>
          </a:prstGeom>
          <a:gradFill flip="none" rotWithShape="1">
            <a:gsLst>
              <a:gs pos="0">
                <a:srgbClr val="FF0000"/>
              </a:gs>
              <a:gs pos="61000">
                <a:schemeClr val="accent1">
                  <a:shade val="67500"/>
                  <a:satMod val="11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0" name="Group 249"/>
          <p:cNvGrpSpPr/>
          <p:nvPr/>
        </p:nvGrpSpPr>
        <p:grpSpPr>
          <a:xfrm>
            <a:off x="2883049" y="2752508"/>
            <a:ext cx="385607" cy="3143278"/>
            <a:chOff x="2883049" y="2752508"/>
            <a:chExt cx="385607" cy="3143278"/>
          </a:xfrm>
        </p:grpSpPr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AF5284A-92BA-D646-BC06-00690A7FF89D}"/>
                </a:ext>
              </a:extLst>
            </p:cNvPr>
            <p:cNvCxnSpPr/>
            <p:nvPr/>
          </p:nvCxnSpPr>
          <p:spPr>
            <a:xfrm>
              <a:off x="2883049" y="2752508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62911BAF-2F10-6841-8BCB-376F9229AF3B}"/>
                </a:ext>
              </a:extLst>
            </p:cNvPr>
            <p:cNvCxnSpPr/>
            <p:nvPr/>
          </p:nvCxnSpPr>
          <p:spPr>
            <a:xfrm>
              <a:off x="2883049" y="5895786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D65CB24B-CDA5-7640-A544-39850928318D}"/>
                </a:ext>
              </a:extLst>
            </p:cNvPr>
            <p:cNvCxnSpPr/>
            <p:nvPr/>
          </p:nvCxnSpPr>
          <p:spPr>
            <a:xfrm>
              <a:off x="2883049" y="4127687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38C5CFD2-9BC6-AE47-8F1F-2C370A673DC3}"/>
                </a:ext>
              </a:extLst>
            </p:cNvPr>
            <p:cNvCxnSpPr/>
            <p:nvPr/>
          </p:nvCxnSpPr>
          <p:spPr>
            <a:xfrm>
              <a:off x="2883049" y="3464525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C91FB72-D11F-8B49-B9F5-0B333E52D37F}"/>
                </a:ext>
              </a:extLst>
            </p:cNvPr>
            <p:cNvCxnSpPr/>
            <p:nvPr/>
          </p:nvCxnSpPr>
          <p:spPr>
            <a:xfrm>
              <a:off x="2883049" y="5009552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9721467" y="589331"/>
            <a:ext cx="2354920" cy="5991888"/>
            <a:chOff x="7467472" y="714322"/>
            <a:chExt cx="2354920" cy="5991888"/>
          </a:xfrm>
        </p:grpSpPr>
        <p:pic>
          <p:nvPicPr>
            <p:cNvPr id="2052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7" t="1549" r="52908" b="4235"/>
            <a:stretch/>
          </p:blipFill>
          <p:spPr bwMode="auto">
            <a:xfrm>
              <a:off x="7467472" y="714322"/>
              <a:ext cx="2354920" cy="59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Right Arrow 76"/>
            <p:cNvSpPr/>
            <p:nvPr/>
          </p:nvSpPr>
          <p:spPr>
            <a:xfrm rot="2762527">
              <a:off x="7543987" y="1658556"/>
              <a:ext cx="1183663" cy="208394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ight Arrow 143"/>
            <p:cNvSpPr/>
            <p:nvPr/>
          </p:nvSpPr>
          <p:spPr>
            <a:xfrm rot="3278684">
              <a:off x="7745649" y="3011963"/>
              <a:ext cx="997750" cy="216872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ight Arrow 144"/>
            <p:cNvSpPr/>
            <p:nvPr/>
          </p:nvSpPr>
          <p:spPr>
            <a:xfrm>
              <a:off x="8051045" y="4570256"/>
              <a:ext cx="1658621" cy="24356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ight Arrow 145"/>
            <p:cNvSpPr/>
            <p:nvPr/>
          </p:nvSpPr>
          <p:spPr>
            <a:xfrm rot="1546926">
              <a:off x="7761853" y="5639422"/>
              <a:ext cx="965342" cy="24118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336630" y="589331"/>
            <a:ext cx="2343004" cy="5991888"/>
            <a:chOff x="9790386" y="719125"/>
            <a:chExt cx="2343004" cy="5991888"/>
          </a:xfrm>
        </p:grpSpPr>
        <p:pic>
          <p:nvPicPr>
            <p:cNvPr id="153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93" t="1549" r="31313" b="4235"/>
            <a:stretch/>
          </p:blipFill>
          <p:spPr bwMode="auto">
            <a:xfrm>
              <a:off x="9790386" y="719125"/>
              <a:ext cx="2343004" cy="59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8" name="Right Arrow 157"/>
            <p:cNvSpPr/>
            <p:nvPr/>
          </p:nvSpPr>
          <p:spPr>
            <a:xfrm rot="1351568">
              <a:off x="10008628" y="1588078"/>
              <a:ext cx="1183663" cy="208394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ight Arrow 158"/>
            <p:cNvSpPr/>
            <p:nvPr/>
          </p:nvSpPr>
          <p:spPr>
            <a:xfrm rot="460555">
              <a:off x="9991543" y="2851162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ight Arrow 159"/>
            <p:cNvSpPr/>
            <p:nvPr/>
          </p:nvSpPr>
          <p:spPr>
            <a:xfrm>
              <a:off x="10013862" y="4340153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ight Arrow 160"/>
            <p:cNvSpPr/>
            <p:nvPr/>
          </p:nvSpPr>
          <p:spPr>
            <a:xfrm rot="21428314">
              <a:off x="10013862" y="5570471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Right Arrow 107"/>
          <p:cNvSpPr/>
          <p:nvPr/>
        </p:nvSpPr>
        <p:spPr>
          <a:xfrm rot="16986108">
            <a:off x="9688012" y="2921149"/>
            <a:ext cx="751841" cy="153430"/>
          </a:xfrm>
          <a:prstGeom prst="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7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DA59-851F-5247-8177-73229046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Summary/Conclusions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80931D-6726-974C-941A-2D42AA681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Copepods move in response to the oil, </a:t>
            </a:r>
            <a:r>
              <a:rPr lang="en-US" sz="2800" dirty="0"/>
              <a:t>even at sub-lethal levels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Adding dispersants increases the copepod’s response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Copepods </a:t>
            </a:r>
            <a:r>
              <a:rPr lang="en-US" sz="2800" dirty="0"/>
              <a:t>that sink have the ability to recover in clean water over a short time scale (24h)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 stratified water column decreases the copepods response.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Follow-up questions</a:t>
            </a:r>
            <a:r>
              <a:rPr lang="en-US" sz="2800" dirty="0" smtClean="0"/>
              <a:t>: Oil </a:t>
            </a:r>
            <a:r>
              <a:rPr lang="en-US" sz="2800" dirty="0"/>
              <a:t>droplets can attach to </a:t>
            </a:r>
            <a:r>
              <a:rPr lang="en-US" sz="2800" dirty="0" smtClean="0"/>
              <a:t>copepods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are longer-term effects of oil droplet attachment? (&gt;24h)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Do attached oil droplets lead to oil accumulation in copepod lipids?  (bioaccumulation, implication for higher tropic levels)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How do other organisms react to oil (larval stages of fish, crab,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b="1" dirty="0">
                <a:solidFill>
                  <a:srgbClr val="FFFF00"/>
                </a:solidFill>
              </a:rPr>
              <a:t>Transition: </a:t>
            </a:r>
            <a:r>
              <a:rPr lang="en-US" sz="2800" dirty="0" smtClean="0"/>
              <a:t>We will seek other funding sources to </a:t>
            </a:r>
            <a:r>
              <a:rPr lang="en-US" sz="2800" dirty="0"/>
              <a:t>use our system to address </a:t>
            </a:r>
            <a:r>
              <a:rPr lang="en-US" sz="2800" dirty="0" smtClean="0"/>
              <a:t>these </a:t>
            </a:r>
            <a:r>
              <a:rPr lang="en-US" sz="2800" dirty="0"/>
              <a:t>questions.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67DC4-45D3-3747-A2D1-C50781D1C2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DA59-851F-5247-8177-73229046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Copepods with Oil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67DC4-45D3-3747-A2D1-C50781D1C2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4" t="18889" r="22037" b="15000"/>
          <a:stretch/>
        </p:blipFill>
        <p:spPr>
          <a:xfrm rot="5400000">
            <a:off x="1238411" y="1606389"/>
            <a:ext cx="3086100" cy="30991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7" t="11944" r="4074" b="20556"/>
          <a:stretch/>
        </p:blipFill>
        <p:spPr>
          <a:xfrm rot="5400000">
            <a:off x="3784600" y="2260600"/>
            <a:ext cx="4381500" cy="3086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2" t="15278" r="25741" b="41389"/>
          <a:stretch/>
        </p:blipFill>
        <p:spPr>
          <a:xfrm rot="5400000">
            <a:off x="7178518" y="1965482"/>
            <a:ext cx="4546600" cy="351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7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DA59-851F-5247-8177-73229046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Summary/Conclusions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80931D-6726-974C-941A-2D42AA681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Copepods move in response to the oil, </a:t>
            </a:r>
            <a:r>
              <a:rPr lang="en-US" sz="2800" dirty="0"/>
              <a:t>even at sub-lethal levels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Adding dispersants increases the copepod’s response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Copepods </a:t>
            </a:r>
            <a:r>
              <a:rPr lang="en-US" sz="2800" dirty="0"/>
              <a:t>that sink have the ability to recover in clean water over a short time scale (24h)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 stratified water column decreases the copepods response.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Follow-up questions</a:t>
            </a:r>
            <a:r>
              <a:rPr lang="en-US" sz="2800" dirty="0" smtClean="0"/>
              <a:t>: Oil </a:t>
            </a:r>
            <a:r>
              <a:rPr lang="en-US" sz="2800" dirty="0"/>
              <a:t>droplets can attach to </a:t>
            </a:r>
            <a:r>
              <a:rPr lang="en-US" sz="2800" dirty="0" smtClean="0"/>
              <a:t>copepods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are longer-term effects of oil droplet attachment? (&gt;24h)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Do attached oil droplets lead to oil accumulation in copepod lipids?  (bioaccumulation, implication for higher tropic levels)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How do other organisms react to oil (larval stages of fish, crab,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b="1" dirty="0">
                <a:solidFill>
                  <a:srgbClr val="FFFF00"/>
                </a:solidFill>
              </a:rPr>
              <a:t>Transition: </a:t>
            </a:r>
            <a:r>
              <a:rPr lang="en-US" sz="2800" dirty="0" smtClean="0"/>
              <a:t>We will seek other funding sources to </a:t>
            </a:r>
            <a:r>
              <a:rPr lang="en-US" sz="2800" dirty="0"/>
              <a:t>use our system to address </a:t>
            </a:r>
            <a:r>
              <a:rPr lang="en-US" sz="2800" dirty="0" smtClean="0"/>
              <a:t>these </a:t>
            </a:r>
            <a:r>
              <a:rPr lang="en-US" sz="2800" dirty="0"/>
              <a:t>questions.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67DC4-45D3-3747-A2D1-C50781D1C2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F85B87-6BE2-5644-9F69-DDF626CB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all" dirty="0">
                <a:solidFill>
                  <a:srgbClr val="FFFF00"/>
                </a:solidFill>
              </a:rPr>
              <a:t>Achievements YEAR </a:t>
            </a:r>
            <a:r>
              <a:rPr lang="en-US" cap="all" dirty="0" smtClean="0">
                <a:solidFill>
                  <a:srgbClr val="FFFF00"/>
                </a:solidFill>
              </a:rPr>
              <a:t>7</a:t>
            </a:r>
            <a:endParaRPr lang="en-US" cap="all" dirty="0">
              <a:solidFill>
                <a:srgbClr val="FFFF00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F25E12-2412-844D-B475-B18E601766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157288"/>
            <a:ext cx="10515600" cy="456895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October-November: </a:t>
            </a:r>
            <a:endParaRPr lang="en-US" sz="2400" b="1" dirty="0"/>
          </a:p>
          <a:p>
            <a:pPr marL="971550" lvl="1" indent="-285750"/>
            <a:r>
              <a:rPr lang="en-US" b="1" u="sng" dirty="0"/>
              <a:t>Phase II</a:t>
            </a:r>
            <a:r>
              <a:rPr lang="en-US" dirty="0"/>
              <a:t>: Data evaluation </a:t>
            </a:r>
            <a:endParaRPr lang="en-US" dirty="0" smtClean="0"/>
          </a:p>
          <a:p>
            <a:pPr marL="971550" lvl="1" indent="-285750"/>
            <a:r>
              <a:rPr lang="en-US" u="sng" dirty="0" smtClean="0"/>
              <a:t>Phase </a:t>
            </a:r>
            <a:r>
              <a:rPr lang="en-US" u="sng" dirty="0"/>
              <a:t>III</a:t>
            </a:r>
            <a:r>
              <a:rPr lang="en-US" dirty="0"/>
              <a:t>: Thermocline experiments </a:t>
            </a:r>
            <a:r>
              <a:rPr lang="en-US" dirty="0" smtClean="0"/>
              <a:t>- analyze video data </a:t>
            </a:r>
            <a:br>
              <a:rPr lang="en-US" dirty="0" smtClean="0"/>
            </a:b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December-January</a:t>
            </a:r>
            <a:endParaRPr lang="en-US" sz="2400" b="1" dirty="0"/>
          </a:p>
          <a:p>
            <a:pPr marL="971550" lvl="1" indent="-285750"/>
            <a:r>
              <a:rPr lang="en-US" u="sng" dirty="0"/>
              <a:t>Phase II</a:t>
            </a:r>
            <a:r>
              <a:rPr lang="en-US" dirty="0"/>
              <a:t>: </a:t>
            </a:r>
            <a:r>
              <a:rPr lang="en-US" dirty="0" smtClean="0"/>
              <a:t>Chemical </a:t>
            </a:r>
            <a:r>
              <a:rPr lang="en-US" dirty="0"/>
              <a:t>analysis and data </a:t>
            </a:r>
            <a:r>
              <a:rPr lang="en-US" dirty="0" smtClean="0"/>
              <a:t>evaluation: </a:t>
            </a:r>
            <a:r>
              <a:rPr lang="en-US" dirty="0"/>
              <a:t>Thermocline experiments (oil/dispersant)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February-Present</a:t>
            </a:r>
            <a:endParaRPr lang="en-US" b="1" dirty="0" smtClean="0"/>
          </a:p>
          <a:p>
            <a:pPr marL="971550" lvl="1" indent="-285750"/>
            <a:r>
              <a:rPr lang="en-US" u="sng" dirty="0" smtClean="0"/>
              <a:t>Phase </a:t>
            </a:r>
            <a:r>
              <a:rPr lang="en-US" u="sng" dirty="0"/>
              <a:t>I/II</a:t>
            </a:r>
            <a:r>
              <a:rPr lang="en-US" dirty="0"/>
              <a:t>:</a:t>
            </a:r>
            <a:r>
              <a:rPr lang="en-US" u="sng" dirty="0"/>
              <a:t> </a:t>
            </a:r>
            <a:r>
              <a:rPr lang="en-US" dirty="0"/>
              <a:t>Synthesize data for </a:t>
            </a:r>
            <a:r>
              <a:rPr lang="en-US" dirty="0" smtClean="0"/>
              <a:t>manuscripts and final reports </a:t>
            </a:r>
            <a:endParaRPr lang="en-US" dirty="0"/>
          </a:p>
          <a:p>
            <a:pPr lvl="1" indent="0">
              <a:buNone/>
            </a:pPr>
            <a:endParaRPr lang="en-US" dirty="0"/>
          </a:p>
          <a:p>
            <a:pPr marL="971550" lvl="1" indent="-28575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560F5-DAD8-384E-A028-FFA7012F7293}"/>
              </a:ext>
            </a:extLst>
          </p:cNvPr>
          <p:cNvSpPr txBox="1"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145379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F85B87-6BE2-5644-9F69-DDF626CB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>
                <a:solidFill>
                  <a:srgbClr val="FFFF00"/>
                </a:solidFill>
              </a:rPr>
              <a:t>plans for remainder of YEAR 7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F25E12-2412-844D-B475-B18E601766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157288"/>
            <a:ext cx="10515600" cy="456895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Finalize data analysis; identify potential data gaps, that could be filled with limited additional experiments </a:t>
            </a:r>
            <a:r>
              <a:rPr lang="en-US" sz="2400" b="1" dirty="0" smtClean="0"/>
              <a:t>(late spring/summer)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Manuscript </a:t>
            </a:r>
            <a:r>
              <a:rPr lang="en-US" sz="2400" b="1" dirty="0"/>
              <a:t>I: effect of undispersed and dispersed oil on copepod movement </a:t>
            </a:r>
            <a:r>
              <a:rPr lang="en-US" sz="2400" b="1" dirty="0">
                <a:solidFill>
                  <a:srgbClr val="00B050"/>
                </a:solidFill>
                <a:sym typeface="Wingdings" pitchFamily="2" charset="2"/>
              </a:rPr>
              <a:t> knowledge product</a:t>
            </a:r>
            <a:endParaRPr lang="en-US" sz="24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Manuscript </a:t>
            </a:r>
            <a:r>
              <a:rPr lang="en-US" sz="2400" b="1" dirty="0"/>
              <a:t>II: Movement and copepods and dispersed oil in a stratified water column mesocosm </a:t>
            </a:r>
            <a:r>
              <a:rPr lang="en-US" sz="2400" b="1" dirty="0">
                <a:solidFill>
                  <a:srgbClr val="00B050"/>
                </a:solidFill>
                <a:sym typeface="Wingdings" pitchFamily="2" charset="2"/>
              </a:rPr>
              <a:t> knowledge project</a:t>
            </a:r>
            <a:endParaRPr lang="en-US" sz="24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Final </a:t>
            </a:r>
            <a:r>
              <a:rPr lang="en-US" sz="2400" b="1" dirty="0"/>
              <a:t>report of project </a:t>
            </a:r>
            <a:r>
              <a:rPr lang="en-US" sz="2400" b="1" dirty="0">
                <a:solidFill>
                  <a:srgbClr val="00B050"/>
                </a:solidFill>
                <a:sym typeface="Wingdings" pitchFamily="2" charset="2"/>
              </a:rPr>
              <a:t> knowledge product</a:t>
            </a:r>
            <a:endParaRPr lang="en-US" sz="24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rgbClr val="FFFF00"/>
                </a:solidFill>
                <a:sym typeface="Wingdings" pitchFamily="2" charset="2"/>
              </a:rPr>
              <a:t>Transition</a:t>
            </a:r>
            <a:r>
              <a:rPr lang="en-US" sz="2400" b="1" dirty="0">
                <a:solidFill>
                  <a:srgbClr val="FFFF00"/>
                </a:solidFill>
                <a:sym typeface="Wingdings" pitchFamily="2" charset="2"/>
              </a:rPr>
              <a:t>: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dirty="0">
                <a:sym typeface="Wingdings" pitchFamily="2" charset="2"/>
              </a:rPr>
              <a:t>ADAC and Project Investigators will </a:t>
            </a:r>
            <a:r>
              <a:rPr lang="en-US" sz="2400" dirty="0" smtClean="0">
                <a:sym typeface="Wingdings" pitchFamily="2" charset="2"/>
              </a:rPr>
              <a:t>provide </a:t>
            </a:r>
            <a:r>
              <a:rPr lang="en-US" sz="2400" dirty="0" smtClean="0">
                <a:solidFill>
                  <a:srgbClr val="00B050"/>
                </a:solidFill>
                <a:sym typeface="Wingdings" pitchFamily="2" charset="2"/>
              </a:rPr>
              <a:t>Knowledge </a:t>
            </a:r>
            <a:r>
              <a:rPr lang="en-US" sz="2400" dirty="0">
                <a:solidFill>
                  <a:srgbClr val="00B050"/>
                </a:solidFill>
                <a:sym typeface="Wingdings" pitchFamily="2" charset="2"/>
              </a:rPr>
              <a:t>Products </a:t>
            </a:r>
            <a:r>
              <a:rPr lang="en-US" sz="2400" dirty="0" smtClean="0">
                <a:sym typeface="Wingdings" pitchFamily="2" charset="2"/>
              </a:rPr>
              <a:t>to </a:t>
            </a:r>
            <a:r>
              <a:rPr lang="en-US" sz="2400" dirty="0">
                <a:sym typeface="Wingdings" pitchFamily="2" charset="2"/>
              </a:rPr>
              <a:t>Project Champion </a:t>
            </a:r>
            <a:r>
              <a:rPr lang="en-US" sz="2400" dirty="0" smtClean="0">
                <a:sym typeface="Wingdings" pitchFamily="2" charset="2"/>
              </a:rPr>
              <a:t>(and designated advisors). In collaboration with Dr. Pat </a:t>
            </a:r>
            <a:r>
              <a:rPr lang="en-US" sz="2400" dirty="0" err="1" smtClean="0">
                <a:sym typeface="Wingdings" pitchFamily="2" charset="2"/>
              </a:rPr>
              <a:t>Tomco</a:t>
            </a:r>
            <a:r>
              <a:rPr lang="en-US" sz="2400" dirty="0" smtClean="0">
                <a:sym typeface="Wingdings" pitchFamily="2" charset="2"/>
              </a:rPr>
              <a:t>, we will design a decision tree of when to deploy dispersants (based on  copepods/mussels). 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5C3CEE-9FFF-A343-AB7B-48BFF30D0C68}"/>
              </a:ext>
            </a:extLst>
          </p:cNvPr>
          <p:cNvSpPr txBox="1"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206544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48" y="1976981"/>
            <a:ext cx="10553976" cy="1622605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ADAC </a:t>
            </a:r>
            <a:r>
              <a:rPr lang="en-US" sz="3600" dirty="0"/>
              <a:t>Year 7 Annual </a:t>
            </a:r>
            <a:r>
              <a:rPr lang="en-US" sz="3600" dirty="0" smtClean="0"/>
              <a:t>Meeting  ADAC </a:t>
            </a:r>
            <a:r>
              <a:rPr lang="en-US" sz="3600" dirty="0"/>
              <a:t>Project </a:t>
            </a:r>
            <a:r>
              <a:rPr lang="en-US" sz="3600" dirty="0" smtClean="0"/>
              <a:t>Briefing</a:t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200" b="1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3200" dirty="0"/>
              <a:t>.</a:t>
            </a:r>
            <a:endParaRPr lang="en-US" sz="30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148" y="3955849"/>
            <a:ext cx="6882589" cy="2146301"/>
          </a:xfrm>
        </p:spPr>
        <p:txBody>
          <a:bodyPr>
            <a:noAutofit/>
          </a:bodyPr>
          <a:lstStyle/>
          <a:p>
            <a:r>
              <a:rPr lang="en-US" sz="1800" dirty="0"/>
              <a:t>PI: Dr. Christoph Aeppli, </a:t>
            </a:r>
            <a:r>
              <a:rPr lang="en-US" sz="1800" dirty="0" err="1"/>
              <a:t>caeppli@bigelow.org</a:t>
            </a:r>
            <a:r>
              <a:rPr lang="en-US" sz="1800" dirty="0"/>
              <a:t> </a:t>
            </a:r>
          </a:p>
          <a:p>
            <a:r>
              <a:rPr lang="en-US" sz="1800" dirty="0"/>
              <a:t>Co-PI: Dr. David Fields, </a:t>
            </a:r>
            <a:r>
              <a:rPr lang="en-US" sz="1800" dirty="0" err="1"/>
              <a:t>dflelds@bigelow.org</a:t>
            </a:r>
            <a:endParaRPr lang="en-US" sz="1800" dirty="0"/>
          </a:p>
          <a:p>
            <a:r>
              <a:rPr lang="en-US" sz="1800" dirty="0"/>
              <a:t>Technicians: Maura </a:t>
            </a:r>
            <a:r>
              <a:rPr lang="en-US" sz="1800" dirty="0" err="1"/>
              <a:t>Niemisto</a:t>
            </a:r>
            <a:r>
              <a:rPr lang="en-US" sz="1800" dirty="0"/>
              <a:t>, Erin </a:t>
            </a:r>
            <a:r>
              <a:rPr lang="en-US" sz="1800" dirty="0" err="1"/>
              <a:t>Beirne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Project Champion: CAPT Kirsten R. Trego </a:t>
            </a:r>
          </a:p>
          <a:p>
            <a:r>
              <a:rPr lang="en-US" sz="1800" dirty="0"/>
              <a:t>Advisory Group: Dr. Robyn </a:t>
            </a:r>
            <a:r>
              <a:rPr lang="en-US" sz="1800" dirty="0" err="1"/>
              <a:t>Conmy</a:t>
            </a:r>
            <a:r>
              <a:rPr lang="en-US" sz="1800" dirty="0"/>
              <a:t>, EPA</a:t>
            </a:r>
          </a:p>
          <a:p>
            <a:r>
              <a:rPr lang="en-US" sz="1800" dirty="0"/>
              <a:t>Greg Hall USCG Academy Sarah Allan NOAA </a:t>
            </a:r>
          </a:p>
        </p:txBody>
      </p:sp>
      <p:pic>
        <p:nvPicPr>
          <p:cNvPr id="5" name="Picture 2" descr="D:\Data\Disk 2\Animal Pictures\Copepod Pictures\Calanus glacialis\Calanus darkfield.tif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7257" y="128016"/>
            <a:ext cx="2682088" cy="161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1223757" y="1351235"/>
            <a:ext cx="776219" cy="0"/>
          </a:xfrm>
          <a:prstGeom prst="lin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301385" y="1364596"/>
            <a:ext cx="807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 mm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19342499">
            <a:off x="4001278" y="3650404"/>
            <a:ext cx="4225467" cy="162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FF0000"/>
                </a:solidFill>
              </a:rPr>
              <a:t>……..END…….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5841" y="3599586"/>
            <a:ext cx="2164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Student Participation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347829" y="4000041"/>
            <a:ext cx="45173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Cameron Carlson – </a:t>
            </a:r>
            <a:r>
              <a:rPr lang="en-US" dirty="0"/>
              <a:t>ADAC Fellow/REU Student</a:t>
            </a:r>
          </a:p>
          <a:p>
            <a:r>
              <a:rPr lang="en-US" dirty="0" smtClean="0"/>
              <a:t>Sam McNeely       – ADAC Fellow/REU Student</a:t>
            </a:r>
          </a:p>
          <a:p>
            <a:r>
              <a:rPr lang="en-US" dirty="0" err="1" smtClean="0"/>
              <a:t>Manasi</a:t>
            </a:r>
            <a:r>
              <a:rPr lang="en-US" dirty="0" smtClean="0"/>
              <a:t> Desai        – Summer/Fall Intern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8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41169</TotalTime>
  <Words>2042</Words>
  <Application>Microsoft Office PowerPoint</Application>
  <PresentationFormat>Widescreen</PresentationFormat>
  <Paragraphs>495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Franklin Gothic Book</vt:lpstr>
      <vt:lpstr>Wingdings</vt:lpstr>
      <vt:lpstr>Office Theme</vt:lpstr>
      <vt:lpstr> ADAC Year 7 Annual Meeting  ...Via Conference Call, 2-3 June 2021 ADAC Project Briefing Mitigating the Damage to Arctic Copepods from Surface Oil Spills: When to Apply Dispersants.</vt:lpstr>
      <vt:lpstr>Copepods are the base of the Arctic food web.</vt:lpstr>
      <vt:lpstr>Copepods have complex life cycles and active behavior patterns </vt:lpstr>
      <vt:lpstr>Mitigating the Damage to Arctic Copepods from Surface Oil Spills: When to Apply Dispersants.</vt:lpstr>
      <vt:lpstr>Mitigating the Damage to Arctic Copepods from Surface Oil Spills: When to Apply Dispersants.</vt:lpstr>
      <vt:lpstr>Mitigating the Damage to Arctic Copepods from Surface Oil Spills: When to Apply Dispersants.</vt:lpstr>
      <vt:lpstr>Experimental System</vt:lpstr>
      <vt:lpstr>Results: oil only, no dispersants</vt:lpstr>
      <vt:lpstr>Results: oil only, no dispersants</vt:lpstr>
      <vt:lpstr>Results: oil only, no dispersants: noteworthy replicate.</vt:lpstr>
      <vt:lpstr>Results: oil only, no dispersants: noteworthy replicate.</vt:lpstr>
      <vt:lpstr>PowerPoint Presentation</vt:lpstr>
      <vt:lpstr>Results: oil/dispersant</vt:lpstr>
      <vt:lpstr>Results: oil/dispersant</vt:lpstr>
      <vt:lpstr>Summary</vt:lpstr>
      <vt:lpstr>Summary</vt:lpstr>
      <vt:lpstr>PowerPoint Presentation</vt:lpstr>
      <vt:lpstr>Thermocline Experiments</vt:lpstr>
      <vt:lpstr>Thermocline Experiments</vt:lpstr>
      <vt:lpstr>Summary/Conclusions</vt:lpstr>
      <vt:lpstr>Copepods with Oil</vt:lpstr>
      <vt:lpstr>Summary/Conclusions</vt:lpstr>
      <vt:lpstr>Achievements YEAR 7</vt:lpstr>
      <vt:lpstr>plans for remainder of YEAR 7</vt:lpstr>
      <vt:lpstr>ADAC Year 7 Annual Meeting  ADAC Project Briefing  Mitigating the Damage to Arctic Copepods from Surface Oil Spills: When to Apply Dispersants.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David Fields</cp:lastModifiedBy>
  <cp:revision>460</cp:revision>
  <cp:lastPrinted>2018-08-30T21:44:35Z</cp:lastPrinted>
  <dcterms:created xsi:type="dcterms:W3CDTF">2018-01-03T22:04:18Z</dcterms:created>
  <dcterms:modified xsi:type="dcterms:W3CDTF">2021-06-01T21:07:05Z</dcterms:modified>
</cp:coreProperties>
</file>